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25" r:id="rId1"/>
  </p:sldMasterIdLst>
  <p:notesMasterIdLst>
    <p:notesMasterId r:id="rId22"/>
  </p:notesMasterIdLst>
  <p:sldIdLst>
    <p:sldId id="256" r:id="rId2"/>
    <p:sldId id="257" r:id="rId3"/>
    <p:sldId id="258" r:id="rId4"/>
    <p:sldId id="259" r:id="rId5"/>
    <p:sldId id="260" r:id="rId6"/>
    <p:sldId id="261" r:id="rId7"/>
    <p:sldId id="271" r:id="rId8"/>
    <p:sldId id="272" r:id="rId9"/>
    <p:sldId id="262" r:id="rId10"/>
    <p:sldId id="273" r:id="rId11"/>
    <p:sldId id="269" r:id="rId12"/>
    <p:sldId id="263" r:id="rId13"/>
    <p:sldId id="274" r:id="rId14"/>
    <p:sldId id="267" r:id="rId15"/>
    <p:sldId id="275" r:id="rId16"/>
    <p:sldId id="276" r:id="rId17"/>
    <p:sldId id="277" r:id="rId18"/>
    <p:sldId id="265" r:id="rId19"/>
    <p:sldId id="279" r:id="rId20"/>
    <p:sldId id="270" r:id="rId21"/>
  </p:sldIdLst>
  <p:sldSz cx="18288000" cy="10287000"/>
  <p:notesSz cx="6858000" cy="9144000"/>
  <p:embeddedFontLst>
    <p:embeddedFont>
      <p:font typeface="Futura Md BT" panose="020B0602020204020303" pitchFamily="34" charset="0"/>
      <p:regular r:id="rId23"/>
      <p:bold r:id="rId24"/>
      <p:italic r:id="rId25"/>
      <p:boldItalic r:id="rId26"/>
    </p:embeddedFont>
    <p:embeddedFont>
      <p:font typeface="Tahoma" panose="020B0604030504040204" pitchFamily="34" charset="0"/>
      <p:regular r:id="rId27"/>
      <p:bold r:id="rId28"/>
    </p:embeddedFont>
    <p:embeddedFont>
      <p:font typeface="Garamond" panose="02020404030301010803" pitchFamily="18" charset="0"/>
      <p:regular r:id="rId29"/>
      <p:bold r:id="rId30"/>
      <p:italic r:id="rId31"/>
    </p:embeddedFont>
    <p:embeddedFont>
      <p:font typeface="Clear Sans Regular Bold" panose="020B0604020202020204" charset="0"/>
      <p:regular r:id="rId32"/>
    </p:embeddedFont>
    <p:embeddedFont>
      <p:font typeface="Eras Bold ITC" panose="020B0907030504020204" pitchFamily="34" charset="0"/>
      <p:regular r:id="rId33"/>
    </p:embeddedFont>
    <p:embeddedFont>
      <p:font typeface="Calibri" panose="020F0502020204030204" pitchFamily="34" charset="0"/>
      <p:regular r:id="rId34"/>
      <p:bold r:id="rId35"/>
      <p:italic r:id="rId36"/>
      <p:boldItalic r:id="rId3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AFF"/>
    <a:srgbClr val="FBF8E9"/>
    <a:srgbClr val="A100FF"/>
    <a:srgbClr val="315ADE"/>
    <a:srgbClr val="883C84"/>
    <a:srgbClr val="461B49"/>
    <a:srgbClr val="963488"/>
    <a:srgbClr val="2831A2"/>
    <a:srgbClr val="2086AA"/>
    <a:srgbClr val="1994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79" autoAdjust="0"/>
    <p:restoredTop sz="73146" autoAdjust="0"/>
  </p:normalViewPr>
  <p:slideViewPr>
    <p:cSldViewPr>
      <p:cViewPr varScale="1">
        <p:scale>
          <a:sx n="34" d="100"/>
          <a:sy n="34" d="100"/>
        </p:scale>
        <p:origin x="104" y="3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08.07.2023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extLst>
      <p:ext uri="{BB962C8B-B14F-4D97-AF65-F5344CB8AC3E}">
        <p14:creationId xmlns:p14="http://schemas.microsoft.com/office/powerpoint/2010/main" val="3299465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extLst>
      <p:ext uri="{BB962C8B-B14F-4D97-AF65-F5344CB8AC3E}">
        <p14:creationId xmlns:p14="http://schemas.microsoft.com/office/powerpoint/2010/main" val="24458975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13</a:t>
            </a:fld>
            <a:endParaRPr lang="cs-CZ"/>
          </a:p>
        </p:txBody>
      </p:sp>
    </p:spTree>
    <p:extLst>
      <p:ext uri="{BB962C8B-B14F-4D97-AF65-F5344CB8AC3E}">
        <p14:creationId xmlns:p14="http://schemas.microsoft.com/office/powerpoint/2010/main" val="12166678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14</a:t>
            </a:fld>
            <a:endParaRPr lang="cs-CZ"/>
          </a:p>
        </p:txBody>
      </p:sp>
    </p:spTree>
    <p:extLst>
      <p:ext uri="{BB962C8B-B14F-4D97-AF65-F5344CB8AC3E}">
        <p14:creationId xmlns:p14="http://schemas.microsoft.com/office/powerpoint/2010/main" val="784730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15</a:t>
            </a:fld>
            <a:endParaRPr lang="cs-CZ"/>
          </a:p>
        </p:txBody>
      </p:sp>
    </p:spTree>
    <p:extLst>
      <p:ext uri="{BB962C8B-B14F-4D97-AF65-F5344CB8AC3E}">
        <p14:creationId xmlns:p14="http://schemas.microsoft.com/office/powerpoint/2010/main" val="24094505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16</a:t>
            </a:fld>
            <a:endParaRPr lang="cs-CZ"/>
          </a:p>
        </p:txBody>
      </p:sp>
    </p:spTree>
    <p:extLst>
      <p:ext uri="{BB962C8B-B14F-4D97-AF65-F5344CB8AC3E}">
        <p14:creationId xmlns:p14="http://schemas.microsoft.com/office/powerpoint/2010/main" val="38461188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17</a:t>
            </a:fld>
            <a:endParaRPr lang="cs-CZ"/>
          </a:p>
        </p:txBody>
      </p:sp>
    </p:spTree>
    <p:extLst>
      <p:ext uri="{BB962C8B-B14F-4D97-AF65-F5344CB8AC3E}">
        <p14:creationId xmlns:p14="http://schemas.microsoft.com/office/powerpoint/2010/main" val="14178660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18</a:t>
            </a:fld>
            <a:endParaRPr lang="cs-CZ"/>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19</a:t>
            </a:fld>
            <a:endParaRPr lang="cs-CZ"/>
          </a:p>
        </p:txBody>
      </p:sp>
    </p:spTree>
    <p:extLst>
      <p:ext uri="{BB962C8B-B14F-4D97-AF65-F5344CB8AC3E}">
        <p14:creationId xmlns:p14="http://schemas.microsoft.com/office/powerpoint/2010/main" val="623755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20</a:t>
            </a:fld>
            <a:endParaRPr lang="cs-CZ"/>
          </a:p>
        </p:txBody>
      </p:sp>
    </p:spTree>
    <p:extLst>
      <p:ext uri="{BB962C8B-B14F-4D97-AF65-F5344CB8AC3E}">
        <p14:creationId xmlns:p14="http://schemas.microsoft.com/office/powerpoint/2010/main" val="868989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extLst>
      <p:ext uri="{BB962C8B-B14F-4D97-AF65-F5344CB8AC3E}">
        <p14:creationId xmlns:p14="http://schemas.microsoft.com/office/powerpoint/2010/main" val="4149507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extLst>
      <p:ext uri="{BB962C8B-B14F-4D97-AF65-F5344CB8AC3E}">
        <p14:creationId xmlns:p14="http://schemas.microsoft.com/office/powerpoint/2010/main" val="28673351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1" y="0"/>
            <a:ext cx="18283238" cy="10308339"/>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4038598" y="2806697"/>
            <a:ext cx="10223504" cy="2273300"/>
          </a:xfrm>
        </p:spPr>
        <p:txBody>
          <a:bodyPr anchor="b">
            <a:noAutofit/>
          </a:bodyPr>
          <a:lstStyle>
            <a:lvl1pPr algn="ctr">
              <a:defRPr sz="81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038598" y="5486396"/>
            <a:ext cx="10223504" cy="1981203"/>
          </a:xfrm>
        </p:spPr>
        <p:txBody>
          <a:bodyPr anchor="t">
            <a:normAutofit/>
          </a:bodyPr>
          <a:lstStyle>
            <a:lvl1pPr marL="0" indent="0" algn="ctr">
              <a:buNone/>
              <a:defRPr sz="3150">
                <a:solidFill>
                  <a:schemeClr val="tx1"/>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11974849" y="7556495"/>
            <a:ext cx="1346201" cy="419100"/>
          </a:xfrm>
        </p:spPr>
        <p:txBody>
          <a:bodyPr/>
          <a:lstStyle/>
          <a:p>
            <a:fld id="{1D8BD707-D9CF-40AE-B4C6-C98DA3205C09}" type="datetimeFigureOut">
              <a:rPr lang="en-US" smtClean="0"/>
              <a:pPr/>
              <a:t>08-Jul-23</a:t>
            </a:fld>
            <a:endParaRPr lang="en-US"/>
          </a:p>
        </p:txBody>
      </p:sp>
      <p:sp>
        <p:nvSpPr>
          <p:cNvPr id="5" name="Footer Placeholder 4"/>
          <p:cNvSpPr>
            <a:spLocks noGrp="1"/>
          </p:cNvSpPr>
          <p:nvPr>
            <p:ph type="ftr" sz="quarter" idx="11"/>
          </p:nvPr>
        </p:nvSpPr>
        <p:spPr>
          <a:xfrm>
            <a:off x="4038596" y="7556495"/>
            <a:ext cx="7821953" cy="419100"/>
          </a:xfrm>
        </p:spPr>
        <p:txBody>
          <a:bodyPr/>
          <a:lstStyle/>
          <a:p>
            <a:endParaRPr lang="en-US"/>
          </a:p>
        </p:txBody>
      </p:sp>
      <p:sp>
        <p:nvSpPr>
          <p:cNvPr id="6" name="Slide Number Placeholder 5"/>
          <p:cNvSpPr>
            <a:spLocks noGrp="1"/>
          </p:cNvSpPr>
          <p:nvPr>
            <p:ph type="sldNum" sz="quarter" idx="12"/>
          </p:nvPr>
        </p:nvSpPr>
        <p:spPr>
          <a:xfrm>
            <a:off x="13435351" y="7556495"/>
            <a:ext cx="826751" cy="419100"/>
          </a:xfrm>
        </p:spPr>
        <p:txBody>
          <a:bodyPr/>
          <a:lstStyle/>
          <a:p>
            <a:fld id="{B6F15528-21DE-4FAA-801E-634DDDAF4B2B}" type="slidenum">
              <a:rPr lang="en-US" smtClean="0"/>
              <a:pPr/>
              <a:t>‹#›</a:t>
            </a:fld>
            <a:endParaRPr lang="en-US"/>
          </a:p>
        </p:txBody>
      </p:sp>
      <p:cxnSp>
        <p:nvCxnSpPr>
          <p:cNvPr id="15" name="Straight Connector 14"/>
          <p:cNvCxnSpPr/>
          <p:nvPr/>
        </p:nvCxnSpPr>
        <p:spPr>
          <a:xfrm>
            <a:off x="4038599" y="5283197"/>
            <a:ext cx="10223502"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5818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3102" y="7223122"/>
            <a:ext cx="14414499" cy="850107"/>
          </a:xfrm>
        </p:spPr>
        <p:txBody>
          <a:bodyPr anchor="b">
            <a:normAutofit/>
          </a:bodyPr>
          <a:lstStyle>
            <a:lvl1pPr algn="ctr">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62141" y="1562099"/>
            <a:ext cx="15158958" cy="5003804"/>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smtClean="0"/>
              <a:t>Click icon to add picture</a:t>
            </a:r>
            <a:endParaRPr lang="en-US" dirty="0"/>
          </a:p>
        </p:txBody>
      </p:sp>
      <p:sp>
        <p:nvSpPr>
          <p:cNvPr id="4" name="Text Placeholder 3"/>
          <p:cNvSpPr>
            <a:spLocks noGrp="1"/>
          </p:cNvSpPr>
          <p:nvPr>
            <p:ph type="body" sz="half" idx="2"/>
          </p:nvPr>
        </p:nvSpPr>
        <p:spPr>
          <a:xfrm>
            <a:off x="1943102" y="8073230"/>
            <a:ext cx="14414499" cy="740568"/>
          </a:xfrm>
        </p:spPr>
        <p:txBody>
          <a:bodyPr>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08-Jul-23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80801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55802" y="1473198"/>
            <a:ext cx="14389098" cy="4432302"/>
          </a:xfrm>
        </p:spPr>
        <p:txBody>
          <a:bodyPr anchor="ctr">
            <a:normAutofit/>
          </a:bodyPr>
          <a:lstStyle>
            <a:lvl1pPr algn="ctr">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955802" y="6515099"/>
            <a:ext cx="14389098" cy="2298701"/>
          </a:xfrm>
        </p:spPr>
        <p:txBody>
          <a:bodyPr anchor="ctr">
            <a:normAutofit/>
          </a:bodyPr>
          <a:lstStyle>
            <a:lvl1pPr marL="0" indent="0" algn="ctr">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08-Jul-23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5" name="Straight Connector 14"/>
          <p:cNvCxnSpPr/>
          <p:nvPr/>
        </p:nvCxnSpPr>
        <p:spPr>
          <a:xfrm>
            <a:off x="2094254" y="62102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00539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69320" y="1473198"/>
            <a:ext cx="13944597" cy="3556002"/>
          </a:xfrm>
        </p:spPr>
        <p:txBody>
          <a:bodyPr anchor="ctr">
            <a:normAutofit/>
          </a:bodyPr>
          <a:lstStyle>
            <a:lvl1pPr algn="ctr">
              <a:defRPr sz="48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512218" y="5029200"/>
            <a:ext cx="13258803" cy="876300"/>
          </a:xfrm>
        </p:spPr>
        <p:txBody>
          <a:bodyPr anchor="ctr">
            <a:normAutofit/>
          </a:bodyPr>
          <a:lstStyle>
            <a:lvl1pPr marL="0" indent="0" algn="r">
              <a:buFontTx/>
              <a:buNone/>
              <a:defRPr sz="3000"/>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smtClean="0"/>
              <a:t>Edit Master text styles</a:t>
            </a:r>
          </a:p>
        </p:txBody>
      </p:sp>
      <p:sp>
        <p:nvSpPr>
          <p:cNvPr id="3" name="Text Placeholder 2"/>
          <p:cNvSpPr>
            <a:spLocks noGrp="1"/>
          </p:cNvSpPr>
          <p:nvPr>
            <p:ph type="body" idx="1"/>
          </p:nvPr>
        </p:nvSpPr>
        <p:spPr>
          <a:xfrm>
            <a:off x="1943102" y="6515099"/>
            <a:ext cx="14414499" cy="2298701"/>
          </a:xfrm>
        </p:spPr>
        <p:txBody>
          <a:bodyPr anchor="ctr">
            <a:normAutofit/>
          </a:bodyPr>
          <a:lstStyle>
            <a:lvl1pPr marL="0" indent="0" algn="ctr">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08-Jul-23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4" name="TextBox 13"/>
          <p:cNvSpPr txBox="1"/>
          <p:nvPr/>
        </p:nvSpPr>
        <p:spPr>
          <a:xfrm>
            <a:off x="1293020" y="1319942"/>
            <a:ext cx="914400" cy="877164"/>
          </a:xfrm>
          <a:prstGeom prst="rect">
            <a:avLst/>
          </a:prstGeom>
        </p:spPr>
        <p:txBody>
          <a:bodyPr vert="horz" lIns="137160" tIns="68580" rIns="137160" bIns="68580" rtlCol="0" anchor="ctr">
            <a:noAutofit/>
          </a:bodyPr>
          <a:lstStyle/>
          <a:p>
            <a:pPr lvl="0"/>
            <a:r>
              <a:rPr lang="en-US" sz="12000" dirty="0">
                <a:solidFill>
                  <a:schemeClr val="tx1"/>
                </a:solidFill>
                <a:effectLst/>
              </a:rPr>
              <a:t>“</a:t>
            </a:r>
          </a:p>
        </p:txBody>
      </p:sp>
      <p:sp>
        <p:nvSpPr>
          <p:cNvPr id="15" name="TextBox 14"/>
          <p:cNvSpPr txBox="1"/>
          <p:nvPr/>
        </p:nvSpPr>
        <p:spPr>
          <a:xfrm>
            <a:off x="15900401" y="4241805"/>
            <a:ext cx="914400" cy="877164"/>
          </a:xfrm>
          <a:prstGeom prst="rect">
            <a:avLst/>
          </a:prstGeom>
        </p:spPr>
        <p:txBody>
          <a:bodyPr vert="horz" lIns="137160" tIns="68580" rIns="137160" bIns="68580" rtlCol="0" anchor="ctr">
            <a:noAutofit/>
          </a:bodyPr>
          <a:lstStyle/>
          <a:p>
            <a:pPr lvl="0" algn="r"/>
            <a:r>
              <a:rPr lang="en-US" sz="12000" dirty="0">
                <a:solidFill>
                  <a:schemeClr val="tx1"/>
                </a:solidFill>
                <a:effectLst/>
              </a:rPr>
              <a:t>”</a:t>
            </a:r>
          </a:p>
        </p:txBody>
      </p:sp>
      <p:cxnSp>
        <p:nvCxnSpPr>
          <p:cNvPr id="19" name="Straight Connector 18"/>
          <p:cNvCxnSpPr/>
          <p:nvPr/>
        </p:nvCxnSpPr>
        <p:spPr>
          <a:xfrm>
            <a:off x="2094254" y="62102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812967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3103" y="4962872"/>
            <a:ext cx="14414502" cy="2203200"/>
          </a:xfrm>
        </p:spPr>
        <p:txBody>
          <a:bodyPr anchor="b">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943102" y="7166072"/>
            <a:ext cx="14414502" cy="1290600"/>
          </a:xfrm>
        </p:spPr>
        <p:txBody>
          <a:bodyPr anchor="t">
            <a:normAutofit/>
          </a:bodyPr>
          <a:lstStyle>
            <a:lvl1pPr marL="0" indent="0" algn="l">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08-Jul-23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1251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2169320" y="1473198"/>
            <a:ext cx="13944597" cy="3365502"/>
          </a:xfrm>
        </p:spPr>
        <p:txBody>
          <a:bodyPr anchor="ctr">
            <a:normAutofit/>
          </a:bodyPr>
          <a:lstStyle>
            <a:lvl1pPr algn="ctr">
              <a:defRPr sz="4800" b="0" cap="none">
                <a:solidFill>
                  <a:schemeClr val="tx1"/>
                </a:solidFill>
              </a:defRPr>
            </a:lvl1pPr>
          </a:lstStyle>
          <a:p>
            <a:r>
              <a:rPr lang="en-US" smtClean="0"/>
              <a:t>Click to edit Master title style</a:t>
            </a:r>
            <a:endParaRPr lang="en-US" dirty="0"/>
          </a:p>
        </p:txBody>
      </p:sp>
      <p:sp>
        <p:nvSpPr>
          <p:cNvPr id="16" name="Text Placeholder 2"/>
          <p:cNvSpPr>
            <a:spLocks noGrp="1"/>
          </p:cNvSpPr>
          <p:nvPr>
            <p:ph type="body" idx="13"/>
          </p:nvPr>
        </p:nvSpPr>
        <p:spPr>
          <a:xfrm>
            <a:off x="1943102" y="5458968"/>
            <a:ext cx="14414502" cy="1330452"/>
          </a:xfrm>
        </p:spPr>
        <p:txBody>
          <a:bodyPr anchor="b">
            <a:normAutofit/>
          </a:bodyPr>
          <a:lstStyle>
            <a:lvl1pPr marL="0" indent="0" algn="l">
              <a:spcBef>
                <a:spcPts val="0"/>
              </a:spcBef>
              <a:buNone/>
              <a:defRPr sz="36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943102" y="6794500"/>
            <a:ext cx="14414502" cy="2019300"/>
          </a:xfrm>
        </p:spPr>
        <p:txBody>
          <a:bodyPr anchor="t">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08-Jul-23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2" name="TextBox 11"/>
          <p:cNvSpPr txBox="1"/>
          <p:nvPr/>
        </p:nvSpPr>
        <p:spPr>
          <a:xfrm>
            <a:off x="1293020" y="1319942"/>
            <a:ext cx="914400" cy="877164"/>
          </a:xfrm>
          <a:prstGeom prst="rect">
            <a:avLst/>
          </a:prstGeom>
        </p:spPr>
        <p:txBody>
          <a:bodyPr vert="horz" lIns="137160" tIns="68580" rIns="137160" bIns="68580" rtlCol="0" anchor="ctr">
            <a:noAutofit/>
          </a:bodyPr>
          <a:lstStyle/>
          <a:p>
            <a:pPr lvl="0"/>
            <a:r>
              <a:rPr lang="en-US" sz="12000" dirty="0">
                <a:solidFill>
                  <a:schemeClr val="tx1"/>
                </a:solidFill>
                <a:effectLst/>
              </a:rPr>
              <a:t>“</a:t>
            </a:r>
          </a:p>
        </p:txBody>
      </p:sp>
      <p:sp>
        <p:nvSpPr>
          <p:cNvPr id="13" name="TextBox 12"/>
          <p:cNvSpPr txBox="1"/>
          <p:nvPr/>
        </p:nvSpPr>
        <p:spPr>
          <a:xfrm>
            <a:off x="15900401" y="3898892"/>
            <a:ext cx="914400" cy="877164"/>
          </a:xfrm>
          <a:prstGeom prst="rect">
            <a:avLst/>
          </a:prstGeom>
        </p:spPr>
        <p:txBody>
          <a:bodyPr vert="horz" lIns="137160" tIns="68580" rIns="137160" bIns="68580" rtlCol="0" anchor="ctr">
            <a:noAutofit/>
          </a:bodyPr>
          <a:lstStyle/>
          <a:p>
            <a:pPr lvl="0" algn="r"/>
            <a:r>
              <a:rPr lang="en-US" sz="12000" dirty="0">
                <a:solidFill>
                  <a:schemeClr val="tx1"/>
                </a:solidFill>
                <a:effectLst/>
              </a:rPr>
              <a:t>”</a:t>
            </a:r>
          </a:p>
        </p:txBody>
      </p:sp>
      <p:cxnSp>
        <p:nvCxnSpPr>
          <p:cNvPr id="26" name="Straight Connector 25"/>
          <p:cNvCxnSpPr/>
          <p:nvPr/>
        </p:nvCxnSpPr>
        <p:spPr>
          <a:xfrm>
            <a:off x="2094254" y="5143500"/>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916032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3102" y="1473198"/>
            <a:ext cx="14414499" cy="3365502"/>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4" name="Text Placeholder 2"/>
          <p:cNvSpPr>
            <a:spLocks noGrp="1"/>
          </p:cNvSpPr>
          <p:nvPr>
            <p:ph type="body" idx="13"/>
          </p:nvPr>
        </p:nvSpPr>
        <p:spPr>
          <a:xfrm>
            <a:off x="1943102" y="5445252"/>
            <a:ext cx="14414502" cy="1261872"/>
          </a:xfrm>
        </p:spPr>
        <p:txBody>
          <a:bodyPr anchor="b">
            <a:normAutofit/>
          </a:bodyPr>
          <a:lstStyle>
            <a:lvl1pPr marL="0" indent="0" algn="l">
              <a:spcBef>
                <a:spcPts val="0"/>
              </a:spcBef>
              <a:buNone/>
              <a:defRPr sz="42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943100" y="6705599"/>
            <a:ext cx="14414505" cy="2108201"/>
          </a:xfrm>
        </p:spPr>
        <p:txBody>
          <a:bodyPr anchor="t">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08-Jul-23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5" name="Straight Connector 14"/>
          <p:cNvCxnSpPr/>
          <p:nvPr/>
        </p:nvCxnSpPr>
        <p:spPr>
          <a:xfrm>
            <a:off x="2094254" y="5143500"/>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059962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08-Jul-23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4" name="Straight Connector 13"/>
          <p:cNvCxnSpPr/>
          <p:nvPr/>
        </p:nvCxnSpPr>
        <p:spPr>
          <a:xfrm>
            <a:off x="2094254" y="36321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34320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499035" y="1473197"/>
            <a:ext cx="2836343" cy="734060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943098" y="1473198"/>
            <a:ext cx="11149538" cy="7340601"/>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08-Jul-23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4" name="Straight Connector 13"/>
          <p:cNvCxnSpPr/>
          <p:nvPr/>
        </p:nvCxnSpPr>
        <p:spPr>
          <a:xfrm>
            <a:off x="13295835" y="1485900"/>
            <a:ext cx="0" cy="73152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5561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2094254" y="36321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08-Jul-23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48930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22604" y="2628909"/>
            <a:ext cx="12238032" cy="2733771"/>
          </a:xfrm>
        </p:spPr>
        <p:txBody>
          <a:bodyPr anchor="b">
            <a:normAutofit/>
          </a:bodyPr>
          <a:lstStyle>
            <a:lvl1pPr algn="ctr">
              <a:defRPr sz="66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3022601" y="5769077"/>
            <a:ext cx="12238035" cy="1431821"/>
          </a:xfrm>
        </p:spPr>
        <p:txBody>
          <a:bodyPr anchor="t">
            <a:normAutofit/>
          </a:bodyPr>
          <a:lstStyle>
            <a:lvl1pPr marL="0" indent="0" algn="ctr">
              <a:buNone/>
              <a:defRPr sz="36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08-Jul-23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6" name="Straight Connector 15"/>
          <p:cNvCxnSpPr/>
          <p:nvPr/>
        </p:nvCxnSpPr>
        <p:spPr>
          <a:xfrm>
            <a:off x="3019085" y="5565878"/>
            <a:ext cx="1224507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134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947672" y="3840480"/>
            <a:ext cx="7077456" cy="496519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9272016" y="3840480"/>
            <a:ext cx="7077456" cy="496519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08-Jul-23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8" name="Straight Connector 7"/>
          <p:cNvCxnSpPr/>
          <p:nvPr/>
        </p:nvCxnSpPr>
        <p:spPr>
          <a:xfrm>
            <a:off x="2094254" y="36321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96131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943100" y="3987800"/>
            <a:ext cx="7077456" cy="864393"/>
          </a:xfrm>
        </p:spPr>
        <p:txBody>
          <a:bodyPr anchor="b">
            <a:noAutofit/>
          </a:bodyPr>
          <a:lstStyle>
            <a:lvl1pPr marL="0" indent="0">
              <a:buNone/>
              <a:defRPr sz="42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Edit Master text styles</a:t>
            </a:r>
          </a:p>
        </p:txBody>
      </p:sp>
      <p:sp>
        <p:nvSpPr>
          <p:cNvPr id="4" name="Content Placeholder 3"/>
          <p:cNvSpPr>
            <a:spLocks noGrp="1"/>
          </p:cNvSpPr>
          <p:nvPr>
            <p:ph sz="half" idx="2"/>
          </p:nvPr>
        </p:nvSpPr>
        <p:spPr>
          <a:xfrm>
            <a:off x="1943100" y="4864894"/>
            <a:ext cx="7077456" cy="394890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9271007" y="3987800"/>
            <a:ext cx="7077456" cy="864393"/>
          </a:xfrm>
        </p:spPr>
        <p:txBody>
          <a:bodyPr anchor="b">
            <a:noAutofit/>
          </a:bodyPr>
          <a:lstStyle>
            <a:lvl1pPr marL="0" indent="0">
              <a:buNone/>
              <a:defRPr sz="42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Edit Master text styles</a:t>
            </a:r>
          </a:p>
        </p:txBody>
      </p:sp>
      <p:sp>
        <p:nvSpPr>
          <p:cNvPr id="6" name="Content Placeholder 5"/>
          <p:cNvSpPr>
            <a:spLocks noGrp="1"/>
          </p:cNvSpPr>
          <p:nvPr>
            <p:ph sz="quarter" idx="4"/>
          </p:nvPr>
        </p:nvSpPr>
        <p:spPr>
          <a:xfrm>
            <a:off x="9271007" y="4864894"/>
            <a:ext cx="7077456" cy="394890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08-Jul-23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cxnSp>
        <p:nvCxnSpPr>
          <p:cNvPr id="18" name="Straight Connector 17"/>
          <p:cNvCxnSpPr/>
          <p:nvPr/>
        </p:nvCxnSpPr>
        <p:spPr>
          <a:xfrm>
            <a:off x="2094254" y="36321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096111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08-Jul-23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cxnSp>
        <p:nvCxnSpPr>
          <p:cNvPr id="14" name="Straight Connector 13"/>
          <p:cNvCxnSpPr/>
          <p:nvPr/>
        </p:nvCxnSpPr>
        <p:spPr>
          <a:xfrm>
            <a:off x="2094254" y="36321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207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08-Jul-23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54497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0717" y="2082801"/>
            <a:ext cx="5577683" cy="2057400"/>
          </a:xfrm>
        </p:spPr>
        <p:txBody>
          <a:bodyPr anchor="b">
            <a:normAutofit/>
          </a:bodyPr>
          <a:lstStyle>
            <a:lvl1pPr algn="ctr">
              <a:defRPr sz="3600" b="0"/>
            </a:lvl1pPr>
          </a:lstStyle>
          <a:p>
            <a:r>
              <a:rPr lang="en-US" smtClean="0"/>
              <a:t>Click to edit Master title style</a:t>
            </a:r>
            <a:endParaRPr lang="en-US" dirty="0"/>
          </a:p>
        </p:txBody>
      </p:sp>
      <p:sp>
        <p:nvSpPr>
          <p:cNvPr id="3" name="Content Placeholder 2"/>
          <p:cNvSpPr>
            <a:spLocks noGrp="1"/>
          </p:cNvSpPr>
          <p:nvPr>
            <p:ph idx="1"/>
          </p:nvPr>
        </p:nvSpPr>
        <p:spPr>
          <a:xfrm>
            <a:off x="8128002" y="1473197"/>
            <a:ext cx="8204199" cy="734060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940717" y="4546598"/>
            <a:ext cx="5577683" cy="3657606"/>
          </a:xfrm>
        </p:spPr>
        <p:txBody>
          <a:bodyPr anchor="t">
            <a:normAutofit/>
          </a:bodyPr>
          <a:lstStyle>
            <a:lvl1pPr marL="0" indent="0" algn="ctr">
              <a:buNone/>
              <a:defRPr sz="24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08-Jul-23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16" name="Straight Connector 15"/>
          <p:cNvCxnSpPr/>
          <p:nvPr/>
        </p:nvCxnSpPr>
        <p:spPr>
          <a:xfrm>
            <a:off x="2094254" y="4368800"/>
            <a:ext cx="52717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67034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3099" y="2825748"/>
            <a:ext cx="9362724" cy="2057400"/>
          </a:xfrm>
        </p:spPr>
        <p:txBody>
          <a:bodyPr anchor="b">
            <a:normAutofit/>
          </a:bodyPr>
          <a:lstStyle>
            <a:lvl1pPr algn="ctr">
              <a:defRPr sz="42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12142247" y="1562100"/>
            <a:ext cx="4595021" cy="71628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smtClean="0"/>
              <a:t>Click icon to add picture</a:t>
            </a:r>
            <a:endParaRPr lang="en-US" dirty="0"/>
          </a:p>
        </p:txBody>
      </p:sp>
      <p:sp>
        <p:nvSpPr>
          <p:cNvPr id="4" name="Text Placeholder 3"/>
          <p:cNvSpPr>
            <a:spLocks noGrp="1"/>
          </p:cNvSpPr>
          <p:nvPr>
            <p:ph type="body" sz="half" idx="2"/>
          </p:nvPr>
        </p:nvSpPr>
        <p:spPr>
          <a:xfrm>
            <a:off x="1943099" y="4883148"/>
            <a:ext cx="9362724" cy="2743200"/>
          </a:xfrm>
        </p:spPr>
        <p:txBody>
          <a:bodyPr anchor="t">
            <a:normAutofit/>
          </a:bodyPr>
          <a:lstStyle>
            <a:lvl1pPr marL="0" indent="0" algn="ctr">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08-Jul-23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41863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 y="1"/>
            <a:ext cx="18283238" cy="10284323"/>
            <a:chOff x="0" y="0"/>
            <a:chExt cx="12188825" cy="6856215"/>
          </a:xfrm>
        </p:grpSpPr>
        <p:pic>
          <p:nvPicPr>
            <p:cNvPr id="8" name="Picture 7" descr="HD-PanelContent-V.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943103" y="1473199"/>
            <a:ext cx="14401794" cy="1955801"/>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943102" y="3835398"/>
            <a:ext cx="14401794" cy="4978404"/>
          </a:xfrm>
          <a:prstGeom prst="rect">
            <a:avLst/>
          </a:prstGeom>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016252" y="8953500"/>
            <a:ext cx="2400300" cy="419100"/>
          </a:xfrm>
          <a:prstGeom prst="rect">
            <a:avLst/>
          </a:prstGeom>
        </p:spPr>
        <p:txBody>
          <a:bodyPr vert="horz" lIns="91440" tIns="45720" rIns="91440" bIns="45720" rtlCol="0" anchor="ctr"/>
          <a:lstStyle>
            <a:lvl1pPr algn="r">
              <a:defRPr sz="1500" b="0" i="0">
                <a:solidFill>
                  <a:schemeClr val="tx1"/>
                </a:solidFill>
                <a:effectLst/>
                <a:latin typeface="+mn-lt"/>
              </a:defRPr>
            </a:lvl1pPr>
          </a:lstStyle>
          <a:p>
            <a:fld id="{1D8BD707-D9CF-40AE-B4C6-C98DA3205C09}" type="datetimeFigureOut">
              <a:rPr lang="en-US" smtClean="0"/>
              <a:pPr/>
              <a:t>08-Jul-23</a:t>
            </a:fld>
            <a:endParaRPr lang="en-US"/>
          </a:p>
        </p:txBody>
      </p:sp>
      <p:sp>
        <p:nvSpPr>
          <p:cNvPr id="5" name="Footer Placeholder 4"/>
          <p:cNvSpPr>
            <a:spLocks noGrp="1"/>
          </p:cNvSpPr>
          <p:nvPr>
            <p:ph type="ftr" sz="quarter" idx="3"/>
          </p:nvPr>
        </p:nvSpPr>
        <p:spPr>
          <a:xfrm>
            <a:off x="1943102" y="8953500"/>
            <a:ext cx="10958850" cy="419100"/>
          </a:xfrm>
          <a:prstGeom prst="rect">
            <a:avLst/>
          </a:prstGeom>
        </p:spPr>
        <p:txBody>
          <a:bodyPr vert="horz" lIns="91440" tIns="45720" rIns="91440" bIns="45720" rtlCol="0" anchor="ctr"/>
          <a:lstStyle>
            <a:lvl1pPr algn="l">
              <a:defRPr sz="15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5530852" y="8953500"/>
            <a:ext cx="814046" cy="419100"/>
          </a:xfrm>
          <a:prstGeom prst="rect">
            <a:avLst/>
          </a:prstGeom>
        </p:spPr>
        <p:txBody>
          <a:bodyPr vert="horz" lIns="91440" tIns="45720" rIns="91440" bIns="45720" rtlCol="0" anchor="ctr"/>
          <a:lstStyle>
            <a:lvl1pPr algn="r">
              <a:defRPr sz="1500" b="0" i="0">
                <a:solidFill>
                  <a:schemeClr val="tx1"/>
                </a:solidFill>
                <a:effectLst/>
                <a:latin typeface="+mn-lt"/>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606901879"/>
      </p:ext>
    </p:extLst>
  </p:cSld>
  <p:clrMap bg1="lt1" tx1="dk1" bg2="lt2" tx2="dk2" accent1="accent1" accent2="accent2" accent3="accent3" accent4="accent4" accent5="accent5" accent6="accent6" hlink="hlink" folHlink="folHlink"/>
  <p:sldLayoutIdLst>
    <p:sldLayoutId id="2147484026" r:id="rId1"/>
    <p:sldLayoutId id="2147484027" r:id="rId2"/>
    <p:sldLayoutId id="2147484028" r:id="rId3"/>
    <p:sldLayoutId id="2147484029" r:id="rId4"/>
    <p:sldLayoutId id="2147484030" r:id="rId5"/>
    <p:sldLayoutId id="2147484031" r:id="rId6"/>
    <p:sldLayoutId id="2147484032" r:id="rId7"/>
    <p:sldLayoutId id="2147484033" r:id="rId8"/>
    <p:sldLayoutId id="2147484034" r:id="rId9"/>
    <p:sldLayoutId id="2147484035" r:id="rId10"/>
    <p:sldLayoutId id="2147484036" r:id="rId11"/>
    <p:sldLayoutId id="2147484037" r:id="rId12"/>
    <p:sldLayoutId id="2147484038" r:id="rId13"/>
    <p:sldLayoutId id="2147484039" r:id="rId14"/>
    <p:sldLayoutId id="2147484040" r:id="rId15"/>
    <p:sldLayoutId id="2147484041" r:id="rId16"/>
    <p:sldLayoutId id="2147484042" r:id="rId17"/>
  </p:sldLayoutIdLst>
  <p:txStyles>
    <p:titleStyle>
      <a:lvl1pPr algn="ctr" defTabSz="685800" rtl="0" eaLnBrk="1" latinLnBrk="0" hangingPunct="1">
        <a:spcBef>
          <a:spcPct val="0"/>
        </a:spcBef>
        <a:buNone/>
        <a:defRPr sz="66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28625" indent="-428625" algn="l" defTabSz="685800" rtl="0" eaLnBrk="1" latinLnBrk="0" hangingPunct="1">
        <a:spcBef>
          <a:spcPct val="20000"/>
        </a:spcBef>
        <a:spcAft>
          <a:spcPts val="900"/>
        </a:spcAft>
        <a:buClr>
          <a:schemeClr val="accent1"/>
        </a:buClr>
        <a:buSzPct val="115000"/>
        <a:buFont typeface="Arial"/>
        <a:buChar char="•"/>
        <a:defRPr sz="3600" kern="1200" cap="none">
          <a:solidFill>
            <a:schemeClr val="tx1">
              <a:lumMod val="85000"/>
              <a:lumOff val="15000"/>
            </a:schemeClr>
          </a:solidFill>
          <a:effectLst/>
          <a:latin typeface="+mn-lt"/>
          <a:ea typeface="+mn-ea"/>
          <a:cs typeface="+mn-cs"/>
        </a:defRPr>
      </a:lvl1pPr>
      <a:lvl2pPr marL="1114425" indent="-428625" algn="l" defTabSz="685800" rtl="0" eaLnBrk="1" latinLnBrk="0" hangingPunct="1">
        <a:spcBef>
          <a:spcPct val="20000"/>
        </a:spcBef>
        <a:spcAft>
          <a:spcPts val="900"/>
        </a:spcAft>
        <a:buClr>
          <a:schemeClr val="accent1"/>
        </a:buClr>
        <a:buSzPct val="115000"/>
        <a:buFont typeface="Arial"/>
        <a:buChar char="•"/>
        <a:defRPr sz="3000" kern="1200" cap="none">
          <a:solidFill>
            <a:schemeClr val="tx1">
              <a:lumMod val="85000"/>
              <a:lumOff val="15000"/>
            </a:schemeClr>
          </a:solidFill>
          <a:effectLst/>
          <a:latin typeface="+mn-lt"/>
          <a:ea typeface="+mn-ea"/>
          <a:cs typeface="+mn-cs"/>
        </a:defRPr>
      </a:lvl2pPr>
      <a:lvl3pPr marL="1800225" indent="-428625" algn="l" defTabSz="685800" rtl="0" eaLnBrk="1" latinLnBrk="0" hangingPunct="1">
        <a:spcBef>
          <a:spcPct val="20000"/>
        </a:spcBef>
        <a:spcAft>
          <a:spcPts val="900"/>
        </a:spcAft>
        <a:buClr>
          <a:schemeClr val="accent1"/>
        </a:buClr>
        <a:buSzPct val="115000"/>
        <a:buFont typeface="Arial"/>
        <a:buChar char="•"/>
        <a:defRPr sz="2700" kern="1200" cap="none">
          <a:solidFill>
            <a:schemeClr val="tx1">
              <a:lumMod val="85000"/>
              <a:lumOff val="15000"/>
            </a:schemeClr>
          </a:solidFill>
          <a:effectLst/>
          <a:latin typeface="+mn-lt"/>
          <a:ea typeface="+mn-ea"/>
          <a:cs typeface="+mn-cs"/>
        </a:defRPr>
      </a:lvl3pPr>
      <a:lvl4pPr marL="2314575" indent="-257175" algn="l" defTabSz="685800" rtl="0" eaLnBrk="1" latinLnBrk="0" hangingPunct="1">
        <a:spcBef>
          <a:spcPct val="20000"/>
        </a:spcBef>
        <a:spcAft>
          <a:spcPts val="9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4pPr>
      <a:lvl5pPr marL="3000375" indent="-257175" algn="l" defTabSz="685800" rtl="0" eaLnBrk="1" latinLnBrk="0" hangingPunct="1">
        <a:spcBef>
          <a:spcPct val="20000"/>
        </a:spcBef>
        <a:spcAft>
          <a:spcPts val="900"/>
        </a:spcAft>
        <a:buClr>
          <a:schemeClr val="accent1"/>
        </a:buClr>
        <a:buSzPct val="115000"/>
        <a:buFont typeface="Arial"/>
        <a:buChar char="•"/>
        <a:defRPr sz="2100" kern="1200" cap="none">
          <a:solidFill>
            <a:schemeClr val="tx1">
              <a:lumMod val="85000"/>
              <a:lumOff val="15000"/>
            </a:schemeClr>
          </a:solidFill>
          <a:effectLst/>
          <a:latin typeface="+mn-lt"/>
          <a:ea typeface="+mn-ea"/>
          <a:cs typeface="+mn-cs"/>
        </a:defRPr>
      </a:lvl5pPr>
      <a:lvl6pPr marL="3771900" indent="-342900" algn="l" defTabSz="685800" rtl="0" eaLnBrk="1" latinLnBrk="0" hangingPunct="1">
        <a:spcBef>
          <a:spcPct val="20000"/>
        </a:spcBef>
        <a:spcAft>
          <a:spcPts val="900"/>
        </a:spcAft>
        <a:buClr>
          <a:schemeClr val="accent1"/>
        </a:buClr>
        <a:buSzPct val="115000"/>
        <a:buFont typeface="Arial"/>
        <a:buChar char="•"/>
        <a:defRPr sz="2100" kern="1200" cap="none">
          <a:solidFill>
            <a:schemeClr val="tx1">
              <a:lumMod val="85000"/>
              <a:lumOff val="15000"/>
            </a:schemeClr>
          </a:solidFill>
          <a:effectLst/>
          <a:latin typeface="+mn-lt"/>
          <a:ea typeface="+mn-ea"/>
          <a:cs typeface="+mn-cs"/>
        </a:defRPr>
      </a:lvl6pPr>
      <a:lvl7pPr marL="4457700" indent="-342900" algn="l" defTabSz="685800" rtl="0" eaLnBrk="1" latinLnBrk="0" hangingPunct="1">
        <a:spcBef>
          <a:spcPct val="20000"/>
        </a:spcBef>
        <a:spcAft>
          <a:spcPts val="900"/>
        </a:spcAft>
        <a:buClr>
          <a:schemeClr val="accent1"/>
        </a:buClr>
        <a:buSzPct val="115000"/>
        <a:buFont typeface="Arial"/>
        <a:buChar char="•"/>
        <a:defRPr sz="2100" kern="1200" cap="none">
          <a:solidFill>
            <a:schemeClr val="tx1">
              <a:lumMod val="85000"/>
              <a:lumOff val="15000"/>
            </a:schemeClr>
          </a:solidFill>
          <a:effectLst/>
          <a:latin typeface="+mn-lt"/>
          <a:ea typeface="+mn-ea"/>
          <a:cs typeface="+mn-cs"/>
        </a:defRPr>
      </a:lvl7pPr>
      <a:lvl8pPr marL="5143500" indent="-342900" algn="l" defTabSz="685800" rtl="0" eaLnBrk="1" latinLnBrk="0" hangingPunct="1">
        <a:spcBef>
          <a:spcPct val="20000"/>
        </a:spcBef>
        <a:spcAft>
          <a:spcPts val="900"/>
        </a:spcAft>
        <a:buClr>
          <a:schemeClr val="accent1"/>
        </a:buClr>
        <a:buSzPct val="115000"/>
        <a:buFont typeface="Arial"/>
        <a:buChar char="•"/>
        <a:defRPr sz="2100" kern="1200" cap="none">
          <a:solidFill>
            <a:schemeClr val="tx1">
              <a:lumMod val="85000"/>
              <a:lumOff val="15000"/>
            </a:schemeClr>
          </a:solidFill>
          <a:effectLst/>
          <a:latin typeface="+mn-lt"/>
          <a:ea typeface="+mn-ea"/>
          <a:cs typeface="+mn-cs"/>
        </a:defRPr>
      </a:lvl8pPr>
      <a:lvl9pPr marL="5829300" indent="-342900" algn="l" defTabSz="685800" rtl="0" eaLnBrk="1" latinLnBrk="0" hangingPunct="1">
        <a:spcBef>
          <a:spcPct val="20000"/>
        </a:spcBef>
        <a:spcAft>
          <a:spcPts val="900"/>
        </a:spcAft>
        <a:buClr>
          <a:schemeClr val="accent1"/>
        </a:buClr>
        <a:buSzPct val="115000"/>
        <a:buFont typeface="Arial"/>
        <a:buChar char="•"/>
        <a:defRPr sz="2100" kern="1200" cap="none">
          <a:solidFill>
            <a:schemeClr val="tx1">
              <a:lumMod val="85000"/>
              <a:lumOff val="15000"/>
            </a:schemeClr>
          </a:solidFill>
          <a:effectLst/>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17.pn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12.png"/><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12.png"/><Relationship Id="rId4" Type="http://schemas.openxmlformats.org/officeDocument/2006/relationships/image" Target="../media/image8.sv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12.png"/><Relationship Id="rId4" Type="http://schemas.openxmlformats.org/officeDocument/2006/relationships/image" Target="../media/image8.sv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12.png"/><Relationship Id="rId4" Type="http://schemas.openxmlformats.org/officeDocument/2006/relationships/image" Target="../media/image8.sv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12.png"/><Relationship Id="rId4" Type="http://schemas.openxmlformats.org/officeDocument/2006/relationships/image" Target="../media/image8.svg"/></Relationships>
</file>

<file path=ppt/slides/_rels/slide16.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7.png"/><Relationship Id="rId7" Type="http://schemas.openxmlformats.org/officeDocument/2006/relationships/image" Target="../media/image6.sv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8.sv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6.sv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8.sv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8.sv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3.jpeg"/><Relationship Id="rId4" Type="http://schemas.openxmlformats.org/officeDocument/2006/relationships/image" Target="../media/image18.sv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8.sv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8.sv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8.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6.sv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2.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6.svg"/><Relationship Id="rId4" Type="http://schemas.microsoft.com/office/2007/relationships/hdphoto" Target="../media/hdphoto1.wdp"/><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4.jp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15.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12.png"/><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12.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17.png"/><Relationship Id="rId4"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sp>
        <p:nvSpPr>
          <p:cNvPr id="25" name="Oval 24"/>
          <p:cNvSpPr/>
          <p:nvPr/>
        </p:nvSpPr>
        <p:spPr>
          <a:xfrm>
            <a:off x="5105400" y="1181100"/>
            <a:ext cx="8534400" cy="7772400"/>
          </a:xfrm>
          <a:prstGeom prst="ellipse">
            <a:avLst/>
          </a:prstGeom>
          <a:solidFill>
            <a:srgbClr val="FBF8E9"/>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4"/>
          <p:cNvSpPr txBox="1"/>
          <p:nvPr/>
        </p:nvSpPr>
        <p:spPr>
          <a:xfrm>
            <a:off x="5791200" y="4811167"/>
            <a:ext cx="7086600" cy="2846933"/>
          </a:xfrm>
          <a:prstGeom prst="rect">
            <a:avLst/>
          </a:prstGeom>
        </p:spPr>
        <p:txBody>
          <a:bodyPr wrap="square" lIns="0" tIns="0" rIns="0" bIns="0" rtlCol="0" anchor="t">
            <a:spAutoFit/>
          </a:bodyPr>
          <a:lstStyle/>
          <a:p>
            <a:pPr algn="ctr">
              <a:lnSpc>
                <a:spcPts val="11059"/>
              </a:lnSpc>
            </a:pPr>
            <a:r>
              <a:rPr lang="en-US" sz="10533" b="1" spc="-105" dirty="0" smtClean="0">
                <a:solidFill>
                  <a:srgbClr val="00B0F0"/>
                </a:solidFill>
                <a:latin typeface="Eras Bold ITC" panose="020B0907030504020204" pitchFamily="34" charset="0"/>
              </a:rPr>
              <a:t>HOTEL</a:t>
            </a:r>
          </a:p>
          <a:p>
            <a:pPr algn="ctr">
              <a:lnSpc>
                <a:spcPts val="11059"/>
              </a:lnSpc>
            </a:pPr>
            <a:r>
              <a:rPr lang="en-US" sz="10533" b="1" spc="-105" dirty="0" smtClean="0">
                <a:solidFill>
                  <a:srgbClr val="00B0F0"/>
                </a:solidFill>
                <a:latin typeface="Eras Bold ITC" panose="020B0907030504020204" pitchFamily="34" charset="0"/>
              </a:rPr>
              <a:t>BOOKING</a:t>
            </a:r>
            <a:endParaRPr lang="en-US" sz="10533" b="1" spc="-105" dirty="0">
              <a:solidFill>
                <a:srgbClr val="00B0F0"/>
              </a:solidFill>
              <a:latin typeface="Eras Bold ITC" panose="020B0907030504020204" pitchFamily="34" charset="0"/>
            </a:endParaRPr>
          </a:p>
        </p:txBody>
      </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443" y="1409700"/>
            <a:ext cx="3752957" cy="344505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4695371" y="390147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Eras Bold ITC" panose="020B0907030504020204"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4571581" y="7309742"/>
            <a:ext cx="2972219" cy="881758"/>
          </a:xfrm>
          <a:prstGeom prst="rect">
            <a:avLst/>
          </a:prstGeom>
        </p:spPr>
      </p:pic>
      <p:pic>
        <p:nvPicPr>
          <p:cNvPr id="13" name="Picture 13"/>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2267781" y="3924300"/>
            <a:ext cx="2972219" cy="881758"/>
          </a:xfrm>
          <a:prstGeom prst="rect">
            <a:avLst/>
          </a:prstGeom>
        </p:spPr>
      </p:pic>
      <p:sp>
        <p:nvSpPr>
          <p:cNvPr id="23" name="TextBox 22"/>
          <p:cNvSpPr txBox="1"/>
          <p:nvPr/>
        </p:nvSpPr>
        <p:spPr>
          <a:xfrm>
            <a:off x="4209560" y="1790700"/>
            <a:ext cx="3943840" cy="1938992"/>
          </a:xfrm>
          <a:prstGeom prst="rect">
            <a:avLst/>
          </a:prstGeom>
          <a:noFill/>
        </p:spPr>
        <p:txBody>
          <a:bodyPr wrap="square" rtlCol="0">
            <a:spAutoFit/>
          </a:bodyPr>
          <a:lstStyle/>
          <a:p>
            <a:pPr algn="ctr"/>
            <a:r>
              <a:rPr lang="en-US" sz="6000" b="1" dirty="0" smtClean="0">
                <a:latin typeface="Futura Md BT" panose="020B0602020204020303" pitchFamily="34" charset="0"/>
              </a:rPr>
              <a:t>949</a:t>
            </a:r>
          </a:p>
          <a:p>
            <a:pPr algn="ctr"/>
            <a:r>
              <a:rPr lang="en-US" sz="6000" b="1" dirty="0" smtClean="0">
                <a:latin typeface="Futura Md BT" panose="020B0602020204020303" pitchFamily="34" charset="0"/>
              </a:rPr>
              <a:t>Babies</a:t>
            </a:r>
          </a:p>
        </p:txBody>
      </p:sp>
      <p:sp>
        <p:nvSpPr>
          <p:cNvPr id="24" name="TextBox 23"/>
          <p:cNvSpPr txBox="1"/>
          <p:nvPr/>
        </p:nvSpPr>
        <p:spPr>
          <a:xfrm>
            <a:off x="2286791" y="5524500"/>
            <a:ext cx="6857209" cy="1754326"/>
          </a:xfrm>
          <a:prstGeom prst="rect">
            <a:avLst/>
          </a:prstGeom>
          <a:noFill/>
          <a:ln>
            <a:solidFill>
              <a:schemeClr val="accent1">
                <a:lumMod val="75000"/>
              </a:schemeClr>
            </a:solidFill>
          </a:ln>
        </p:spPr>
        <p:txBody>
          <a:bodyPr wrap="square" rtlCol="0">
            <a:spAutoFit/>
          </a:bodyPr>
          <a:lstStyle/>
          <a:p>
            <a:pPr algn="ctr"/>
            <a:r>
              <a:rPr lang="en-US" sz="6000" b="1" dirty="0" smtClean="0">
                <a:latin typeface="Futura Md BT" panose="020B0602020204020303" pitchFamily="34" charset="0"/>
              </a:rPr>
              <a:t>$31,148,820.59</a:t>
            </a:r>
          </a:p>
          <a:p>
            <a:pPr algn="ctr"/>
            <a:r>
              <a:rPr lang="en-US" sz="4800" b="1" dirty="0" smtClean="0">
                <a:latin typeface="Futura Md BT" panose="020B0602020204020303" pitchFamily="34" charset="0"/>
              </a:rPr>
              <a:t>Revenue week nights</a:t>
            </a:r>
            <a:endParaRPr lang="en-US" sz="4800" b="1" dirty="0">
              <a:latin typeface="Futura Md BT" panose="020B0602020204020303" pitchFamily="34" charset="0"/>
            </a:endParaRPr>
          </a:p>
        </p:txBody>
      </p:sp>
      <p:sp>
        <p:nvSpPr>
          <p:cNvPr id="25" name="TextBox 24"/>
          <p:cNvSpPr txBox="1"/>
          <p:nvPr/>
        </p:nvSpPr>
        <p:spPr>
          <a:xfrm>
            <a:off x="10343661" y="2171700"/>
            <a:ext cx="6801340" cy="1631216"/>
          </a:xfrm>
          <a:prstGeom prst="rect">
            <a:avLst/>
          </a:prstGeom>
          <a:noFill/>
          <a:ln>
            <a:solidFill>
              <a:schemeClr val="accent1">
                <a:lumMod val="75000"/>
              </a:schemeClr>
            </a:solidFill>
          </a:ln>
        </p:spPr>
        <p:txBody>
          <a:bodyPr wrap="square" rtlCol="0">
            <a:spAutoFit/>
          </a:bodyPr>
          <a:lstStyle/>
          <a:p>
            <a:pPr algn="ctr"/>
            <a:r>
              <a:rPr lang="en-US" sz="6000" b="1" dirty="0" smtClean="0">
                <a:latin typeface="Futura Md BT" panose="020B0602020204020303" pitchFamily="34" charset="0"/>
              </a:rPr>
              <a:t>$11,574,676.94</a:t>
            </a:r>
          </a:p>
          <a:p>
            <a:pPr algn="ctr"/>
            <a:r>
              <a:rPr lang="en-US" sz="4000" b="1" dirty="0" smtClean="0">
                <a:latin typeface="Futura Md BT" panose="020B0602020204020303" pitchFamily="34" charset="0"/>
              </a:rPr>
              <a:t>Revenue weekend nights</a:t>
            </a:r>
            <a:endParaRPr lang="en-US" sz="4000" b="1" dirty="0">
              <a:latin typeface="Futura Md BT" panose="020B0602020204020303" pitchFamily="34" charset="0"/>
            </a:endParaRPr>
          </a:p>
        </p:txBody>
      </p:sp>
      <p:pic>
        <p:nvPicPr>
          <p:cNvPr id="17" name="Picture 12"/>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2148983" y="7233542"/>
            <a:ext cx="2972219" cy="881758"/>
          </a:xfrm>
          <a:prstGeom prst="rect">
            <a:avLst/>
          </a:prstGeom>
        </p:spPr>
      </p:pic>
      <p:sp>
        <p:nvSpPr>
          <p:cNvPr id="18" name="TextBox 17"/>
          <p:cNvSpPr txBox="1"/>
          <p:nvPr/>
        </p:nvSpPr>
        <p:spPr>
          <a:xfrm>
            <a:off x="10343661" y="5448300"/>
            <a:ext cx="6420339" cy="1754326"/>
          </a:xfrm>
          <a:prstGeom prst="rect">
            <a:avLst/>
          </a:prstGeom>
          <a:noFill/>
          <a:ln>
            <a:solidFill>
              <a:schemeClr val="accent1">
                <a:lumMod val="75000"/>
              </a:schemeClr>
            </a:solidFill>
          </a:ln>
        </p:spPr>
        <p:txBody>
          <a:bodyPr wrap="square" rtlCol="0">
            <a:spAutoFit/>
          </a:bodyPr>
          <a:lstStyle/>
          <a:p>
            <a:pPr algn="ctr"/>
            <a:r>
              <a:rPr lang="en-US" sz="6000" b="1" dirty="0" smtClean="0">
                <a:latin typeface="Futura Md BT" panose="020B0602020204020303" pitchFamily="34" charset="0"/>
              </a:rPr>
              <a:t>$42,723,497.53</a:t>
            </a:r>
          </a:p>
          <a:p>
            <a:pPr algn="ctr"/>
            <a:r>
              <a:rPr lang="en-US" sz="4800" b="1" dirty="0" smtClean="0">
                <a:latin typeface="Futura Md BT" panose="020B0602020204020303" pitchFamily="34" charset="0"/>
              </a:rPr>
              <a:t>Total revenue</a:t>
            </a:r>
            <a:endParaRPr lang="en-US" sz="4800" b="1" dirty="0">
              <a:latin typeface="Futura Md BT" panose="020B0602020204020303" pitchFamily="34" charset="0"/>
            </a:endParaRPr>
          </a:p>
        </p:txBody>
      </p:sp>
    </p:spTree>
    <p:extLst>
      <p:ext uri="{BB962C8B-B14F-4D97-AF65-F5344CB8AC3E}">
        <p14:creationId xmlns:p14="http://schemas.microsoft.com/office/powerpoint/2010/main" val="4099666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accent1">
                  <a:lumMod val="40000"/>
                  <a:lumOff val="60000"/>
                </a:schemeClr>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chemeClr val="accent1">
              <a:lumMod val="20000"/>
              <a:lumOff val="80000"/>
            </a:schemeClr>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accent1">
                  <a:lumMod val="75000"/>
                </a:schemeClr>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sp>
        <p:nvSpPr>
          <p:cNvPr id="28" name="TextBox 27"/>
          <p:cNvSpPr txBox="1"/>
          <p:nvPr/>
        </p:nvSpPr>
        <p:spPr>
          <a:xfrm>
            <a:off x="2824655" y="1028700"/>
            <a:ext cx="14173645" cy="7709803"/>
          </a:xfrm>
          <a:prstGeom prst="rect">
            <a:avLst/>
          </a:prstGeom>
          <a:noFill/>
        </p:spPr>
        <p:txBody>
          <a:bodyPr wrap="square" rtlCol="0">
            <a:spAutoFit/>
          </a:bodyPr>
          <a:lstStyle/>
          <a:p>
            <a:pPr algn="ctr"/>
            <a:r>
              <a:rPr lang="en-US" sz="4400" b="1" dirty="0" smtClean="0">
                <a:latin typeface="Futura Md BT" panose="020B0602020204020303" pitchFamily="34" charset="0"/>
              </a:rPr>
              <a:t>Analysis</a:t>
            </a:r>
          </a:p>
          <a:p>
            <a:pPr algn="just"/>
            <a:r>
              <a:rPr lang="en-US" sz="4100" dirty="0" smtClean="0">
                <a:latin typeface="Tahoma" panose="020B0604030504040204" pitchFamily="34" charset="0"/>
                <a:ea typeface="Tahoma" panose="020B0604030504040204" pitchFamily="34" charset="0"/>
                <a:cs typeface="Tahoma" panose="020B0604030504040204" pitchFamily="34" charset="0"/>
              </a:rPr>
              <a:t>There are two hotel types; City Hotel and Resort Hotel. The total revenue generated by both hotel for the period of analysis (year 2015 to 2017) is $42,423,797.53. This total revenue was calculated from the addition of week night stay of $31,148,820.59 and that of weekend night stay of $11,574,676.94 of customers ranging from 221,636 adults, 12,403 children and 949 babies from 178 different countries.</a:t>
            </a:r>
          </a:p>
          <a:p>
            <a:pPr algn="just"/>
            <a:r>
              <a:rPr lang="en-US" sz="4100" dirty="0" smtClean="0">
                <a:latin typeface="Tahoma" panose="020B0604030504040204" pitchFamily="34" charset="0"/>
                <a:ea typeface="Tahoma" panose="020B0604030504040204" pitchFamily="34" charset="0"/>
                <a:cs typeface="Tahoma" panose="020B0604030504040204" pitchFamily="34" charset="0"/>
              </a:rPr>
              <a:t>The top  five most countries in terms of revenue generation are PRT, GBR, FRA, ESP and DEU. PRT topping the chart with a revenue of $14,129,138.79 followed by GBR with a revenue of $5,284,467.53.</a:t>
            </a:r>
            <a:endParaRPr lang="en-US" sz="41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61490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accent1">
                  <a:lumMod val="75000"/>
                </a:schemeClr>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chemeClr val="accent1">
              <a:lumMod val="20000"/>
              <a:lumOff val="80000"/>
            </a:schemeClr>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accent1">
                  <a:lumMod val="75000"/>
                </a:schemeClr>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14800" y="1418852"/>
            <a:ext cx="11963400" cy="759441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accent1">
                  <a:lumMod val="75000"/>
                </a:schemeClr>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chemeClr val="accent1">
              <a:lumMod val="20000"/>
              <a:lumOff val="80000"/>
            </a:schemeClr>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accent1">
                  <a:lumMod val="75000"/>
                </a:schemeClr>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sp>
        <p:nvSpPr>
          <p:cNvPr id="28" name="TextBox 27"/>
          <p:cNvSpPr txBox="1"/>
          <p:nvPr/>
        </p:nvSpPr>
        <p:spPr>
          <a:xfrm>
            <a:off x="2824655" y="1383832"/>
            <a:ext cx="14173645" cy="7478970"/>
          </a:xfrm>
          <a:prstGeom prst="rect">
            <a:avLst/>
          </a:prstGeom>
          <a:noFill/>
        </p:spPr>
        <p:txBody>
          <a:bodyPr wrap="square" rtlCol="0">
            <a:spAutoFit/>
          </a:bodyPr>
          <a:lstStyle/>
          <a:p>
            <a:pPr algn="ctr"/>
            <a:r>
              <a:rPr lang="en-US" sz="4800" b="1" dirty="0" smtClean="0">
                <a:latin typeface="Tahoma" panose="020B0604030504040204" pitchFamily="34" charset="0"/>
                <a:ea typeface="Tahoma" panose="020B0604030504040204" pitchFamily="34" charset="0"/>
                <a:cs typeface="Tahoma" panose="020B0604030504040204" pitchFamily="34" charset="0"/>
              </a:rPr>
              <a:t>Analysis</a:t>
            </a:r>
          </a:p>
          <a:p>
            <a:pPr algn="just"/>
            <a:r>
              <a:rPr lang="en-US" sz="4800" dirty="0" smtClean="0">
                <a:latin typeface="Tahoma" panose="020B0604030504040204" pitchFamily="34" charset="0"/>
                <a:ea typeface="Tahoma" panose="020B0604030504040204" pitchFamily="34" charset="0"/>
                <a:cs typeface="Tahoma" panose="020B0604030504040204" pitchFamily="34" charset="0"/>
              </a:rPr>
              <a:t>In an attempt to discover factors that would cause a customer to want to repeat patronage with the hotel, I looked into the relationship between repeated customers and the customers that were assigned their reserved rooms. I noticed that the repeated customers are more of those that were assigned their reserved rooms. Among the repeated customers, 2,750 were assigned their reserved room while 1060 were not.</a:t>
            </a:r>
            <a:endParaRPr lang="en-US" sz="48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761285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accent1">
                  <a:lumMod val="75000"/>
                </a:schemeClr>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chemeClr val="accent1">
              <a:lumMod val="20000"/>
              <a:lumOff val="80000"/>
            </a:schemeClr>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accent1">
                  <a:lumMod val="75000"/>
                </a:schemeClr>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33066" y="821547"/>
            <a:ext cx="11921334" cy="8055753"/>
          </a:xfrm>
          <a:prstGeom prst="rect">
            <a:avLst/>
          </a:prstGeom>
        </p:spPr>
      </p:pic>
    </p:spTree>
    <p:extLst>
      <p:ext uri="{BB962C8B-B14F-4D97-AF65-F5344CB8AC3E}">
        <p14:creationId xmlns:p14="http://schemas.microsoft.com/office/powerpoint/2010/main" val="24538516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accent1">
                  <a:lumMod val="75000"/>
                </a:schemeClr>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chemeClr val="accent1">
              <a:lumMod val="20000"/>
              <a:lumOff val="80000"/>
            </a:schemeClr>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accent1">
                  <a:lumMod val="75000"/>
                </a:schemeClr>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sp>
        <p:nvSpPr>
          <p:cNvPr id="28" name="TextBox 27"/>
          <p:cNvSpPr txBox="1"/>
          <p:nvPr/>
        </p:nvSpPr>
        <p:spPr>
          <a:xfrm>
            <a:off x="2824655" y="1383832"/>
            <a:ext cx="14173645" cy="6001643"/>
          </a:xfrm>
          <a:prstGeom prst="rect">
            <a:avLst/>
          </a:prstGeom>
          <a:noFill/>
        </p:spPr>
        <p:txBody>
          <a:bodyPr wrap="square" rtlCol="0">
            <a:spAutoFit/>
          </a:bodyPr>
          <a:lstStyle/>
          <a:p>
            <a:pPr algn="ctr"/>
            <a:r>
              <a:rPr lang="en-US" sz="4800" b="1" dirty="0" smtClean="0">
                <a:latin typeface="Tahoma" panose="020B0604030504040204" pitchFamily="34" charset="0"/>
                <a:ea typeface="Tahoma" panose="020B0604030504040204" pitchFamily="34" charset="0"/>
                <a:cs typeface="Tahoma" panose="020B0604030504040204" pitchFamily="34" charset="0"/>
              </a:rPr>
              <a:t>Analysis</a:t>
            </a:r>
          </a:p>
          <a:p>
            <a:pPr algn="just"/>
            <a:r>
              <a:rPr lang="en-US" sz="4800" dirty="0" smtClean="0">
                <a:latin typeface="Tahoma" panose="020B0604030504040204" pitchFamily="34" charset="0"/>
                <a:ea typeface="Tahoma" panose="020B0604030504040204" pitchFamily="34" charset="0"/>
                <a:cs typeface="Tahoma" panose="020B0604030504040204" pitchFamily="34" charset="0"/>
              </a:rPr>
              <a:t>I also wanted to find out if the number of car parking space affects the revenue generated by the hotel. A bar chart plot of car parking space against the total revenue shows that zero (0) space has the highest number of generated revenue with value $39,838,295.85. followed by 1 car park space with value of 2,867,644.20.</a:t>
            </a:r>
            <a:endParaRPr lang="en-US" sz="48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152875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accent1">
                  <a:lumMod val="75000"/>
                </a:schemeClr>
              </a:solidFill>
            </p:spPr>
          </p:sp>
        </p:grpSp>
        <p:pic>
          <p:nvPicPr>
            <p:cNvPr id="13" name="Picture 13"/>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8800"/>
                      </a14:imgEffect>
                    </a14:imgLayer>
                  </a14:imgProps>
                </a:ext>
                <a:ext uri="{28A0092B-C50C-407E-A947-70E740481C1C}">
                  <a14:useLocalDpi xmlns:a14="http://schemas.microsoft.com/office/drawing/2010/main" val="0"/>
                </a:ext>
                <a:ext uri="{96DAC541-7B7A-43D3-8B79-37D633B846F1}">
                  <asvg:svgBlip xmlns="" xmlns:asvg="http://schemas.microsoft.com/office/drawing/2016/SVG/main" r:embed="rId7"/>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chemeClr val="accent1">
              <a:lumMod val="20000"/>
              <a:lumOff val="80000"/>
            </a:schemeClr>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accent1">
                  <a:lumMod val="75000"/>
                </a:schemeClr>
              </a:solidFill>
            </p:spPr>
          </p:sp>
        </p:grpSp>
        <p:pic>
          <p:nvPicPr>
            <p:cNvPr id="26" name="Picture 26"/>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8800"/>
                      </a14:imgEffect>
                    </a14:imgLayer>
                  </a14:imgProps>
                </a:ext>
                <a:ext uri="{28A0092B-C50C-407E-A947-70E740481C1C}">
                  <a14:useLocalDpi xmlns:a14="http://schemas.microsoft.com/office/drawing/2010/main" val="0"/>
                </a:ext>
                <a:ext uri="{96DAC541-7B7A-43D3-8B79-37D633B846F1}">
                  <asvg:svgBlip xmlns="" xmlns:asvg="http://schemas.microsoft.com/office/drawing/2016/SVG/main" r:embed="rId7"/>
                </a:ext>
              </a:extLst>
            </a:blip>
            <a:srcRect b="321"/>
            <a:stretch>
              <a:fillRect/>
            </a:stretch>
          </p:blipFill>
          <p:spPr>
            <a:xfrm>
              <a:off x="0" y="0"/>
              <a:ext cx="4083272" cy="4091977"/>
            </a:xfrm>
            <a:prstGeom prst="rect">
              <a:avLst/>
            </a:prstGeom>
          </p:spPr>
        </p:pic>
      </p:grpSp>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11102" y="1185766"/>
            <a:ext cx="12076698" cy="7843934"/>
          </a:xfrm>
          <a:prstGeom prst="rect">
            <a:avLst/>
          </a:prstGeom>
        </p:spPr>
      </p:pic>
    </p:spTree>
    <p:extLst>
      <p:ext uri="{BB962C8B-B14F-4D97-AF65-F5344CB8AC3E}">
        <p14:creationId xmlns:p14="http://schemas.microsoft.com/office/powerpoint/2010/main" val="2228633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accent1">
                  <a:lumMod val="40000"/>
                  <a:lumOff val="60000"/>
                </a:schemeClr>
              </a:solidFill>
            </p:spPr>
          </p:sp>
        </p:grpSp>
        <p:pic>
          <p:nvPicPr>
            <p:cNvPr id="13" name="Picture 13"/>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8800"/>
                      </a14:imgEffect>
                    </a14:imgLayer>
                  </a14:imgProps>
                </a:ext>
                <a:ext uri="{28A0092B-C50C-407E-A947-70E740481C1C}">
                  <a14:useLocalDpi xmlns:a14="http://schemas.microsoft.com/office/drawing/2010/main" val="0"/>
                </a:ext>
                <a:ext uri="{96DAC541-7B7A-43D3-8B79-37D633B846F1}">
                  <asvg:svgBlip xmlns="" xmlns:asvg="http://schemas.microsoft.com/office/drawing/2016/SVG/main" r:embed="rId7"/>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chemeClr val="accent1">
              <a:lumMod val="20000"/>
              <a:lumOff val="80000"/>
            </a:schemeClr>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accent1">
                  <a:lumMod val="40000"/>
                  <a:lumOff val="60000"/>
                </a:schemeClr>
              </a:solidFill>
            </p:spPr>
          </p:sp>
        </p:grpSp>
        <p:pic>
          <p:nvPicPr>
            <p:cNvPr id="26" name="Picture 26"/>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8800"/>
                      </a14:imgEffect>
                    </a14:imgLayer>
                  </a14:imgProps>
                </a:ext>
                <a:ext uri="{28A0092B-C50C-407E-A947-70E740481C1C}">
                  <a14:useLocalDpi xmlns:a14="http://schemas.microsoft.com/office/drawing/2010/main" val="0"/>
                </a:ext>
                <a:ext uri="{96DAC541-7B7A-43D3-8B79-37D633B846F1}">
                  <asvg:svgBlip xmlns="" xmlns:asvg="http://schemas.microsoft.com/office/drawing/2016/SVG/main" r:embed="rId7"/>
                </a:ext>
              </a:extLst>
            </a:blip>
            <a:srcRect b="321"/>
            <a:stretch>
              <a:fillRect/>
            </a:stretch>
          </p:blipFill>
          <p:spPr>
            <a:xfrm>
              <a:off x="0" y="0"/>
              <a:ext cx="4083272" cy="4091977"/>
            </a:xfrm>
            <a:prstGeom prst="rect">
              <a:avLst/>
            </a:prstGeom>
          </p:spPr>
        </p:pic>
      </p:grpSp>
      <p:sp>
        <p:nvSpPr>
          <p:cNvPr id="28" name="TextBox 27"/>
          <p:cNvSpPr txBox="1"/>
          <p:nvPr/>
        </p:nvSpPr>
        <p:spPr>
          <a:xfrm>
            <a:off x="2824655" y="1383832"/>
            <a:ext cx="14173645" cy="6001643"/>
          </a:xfrm>
          <a:prstGeom prst="rect">
            <a:avLst/>
          </a:prstGeom>
          <a:noFill/>
        </p:spPr>
        <p:txBody>
          <a:bodyPr wrap="square" rtlCol="0">
            <a:spAutoFit/>
          </a:bodyPr>
          <a:lstStyle/>
          <a:p>
            <a:pPr algn="ctr"/>
            <a:r>
              <a:rPr lang="en-US" sz="4800" b="1" dirty="0" smtClean="0">
                <a:latin typeface="Tahoma" panose="020B0604030504040204" pitchFamily="34" charset="0"/>
                <a:ea typeface="Tahoma" panose="020B0604030504040204" pitchFamily="34" charset="0"/>
                <a:cs typeface="Tahoma" panose="020B0604030504040204" pitchFamily="34" charset="0"/>
              </a:rPr>
              <a:t>Analysis</a:t>
            </a:r>
          </a:p>
          <a:p>
            <a:pPr algn="just"/>
            <a:r>
              <a:rPr lang="en-US" sz="4800" dirty="0" smtClean="0">
                <a:latin typeface="Tahoma" panose="020B0604030504040204" pitchFamily="34" charset="0"/>
                <a:ea typeface="Tahoma" panose="020B0604030504040204" pitchFamily="34" charset="0"/>
                <a:cs typeface="Tahoma" panose="020B0604030504040204" pitchFamily="34" charset="0"/>
              </a:rPr>
              <a:t>In analyzing the total revenue by the hotel type, it was discovered that the City Hotel generated more revenue than the Resort Hotel. City Hotel has the value of $25,279,469.96 as against that of Resort Hotel of $17,444,027.57.</a:t>
            </a:r>
          </a:p>
          <a:p>
            <a:pPr algn="just"/>
            <a:r>
              <a:rPr lang="en-US" sz="4800" dirty="0" smtClean="0">
                <a:latin typeface="Tahoma" panose="020B0604030504040204" pitchFamily="34" charset="0"/>
                <a:ea typeface="Tahoma" panose="020B0604030504040204" pitchFamily="34" charset="0"/>
                <a:cs typeface="Tahoma" panose="020B0604030504040204" pitchFamily="34" charset="0"/>
              </a:rPr>
              <a:t>However, Resort Hotel has a higher number of babies (557) compared to  City Hotel(392). </a:t>
            </a:r>
            <a:endParaRPr lang="en-US" sz="48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69841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1011447" y="2994931"/>
            <a:ext cx="4703553" cy="3596369"/>
          </a:xfrm>
          <a:prstGeom prst="rect">
            <a:avLst/>
          </a:prstGeom>
        </p:spPr>
        <p:txBody>
          <a:bodyPr wrap="square" lIns="0" tIns="0" rIns="0" bIns="0" rtlCol="0" anchor="t">
            <a:spAutoFit/>
          </a:bodyPr>
          <a:lstStyle/>
          <a:p>
            <a:pPr algn="ctr">
              <a:lnSpc>
                <a:spcPts val="9600"/>
              </a:lnSpc>
            </a:pPr>
            <a:r>
              <a:rPr lang="en-US" sz="6600" spc="-80" dirty="0">
                <a:solidFill>
                  <a:srgbClr val="000000"/>
                </a:solidFill>
                <a:latin typeface="Eras Bold ITC" panose="020B0907030504020204" pitchFamily="34" charset="0"/>
              </a:rPr>
              <a:t>Summary</a:t>
            </a:r>
          </a:p>
          <a:p>
            <a:pPr algn="ctr">
              <a:lnSpc>
                <a:spcPts val="9600"/>
              </a:lnSpc>
            </a:pPr>
            <a:r>
              <a:rPr lang="en-US" sz="6600" spc="-80" dirty="0">
                <a:solidFill>
                  <a:srgbClr val="000000"/>
                </a:solidFill>
                <a:latin typeface="Eras Bold ITC" panose="020B0907030504020204" pitchFamily="34" charset="0"/>
              </a:rPr>
              <a:t>&amp;</a:t>
            </a:r>
          </a:p>
          <a:p>
            <a:pPr algn="ctr">
              <a:lnSpc>
                <a:spcPts val="9600"/>
              </a:lnSpc>
            </a:pPr>
            <a:r>
              <a:rPr lang="en-US" sz="6600" spc="-80" dirty="0">
                <a:solidFill>
                  <a:srgbClr val="000000"/>
                </a:solidFill>
                <a:latin typeface="Eras Bold ITC" panose="020B0907030504020204" pitchFamily="34" charset="0"/>
              </a:rPr>
              <a:t>Conclusion</a:t>
            </a:r>
            <a:endParaRPr lang="en-US" sz="6600" spc="-80" dirty="0">
              <a:solidFill>
                <a:srgbClr val="000000"/>
              </a:solidFill>
              <a:latin typeface="Eras Bold ITC" panose="020B0907030504020204" pitchFamily="34" charset="0"/>
            </a:endParaRP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sp>
        <p:nvSpPr>
          <p:cNvPr id="22" name="TextBox 13">
            <a:extLst>
              <a:ext uri="{FF2B5EF4-FFF2-40B4-BE49-F238E27FC236}">
                <a16:creationId xmlns:a16="http://schemas.microsoft.com/office/drawing/2014/main" id="{3DAE5247-0244-4123-A713-8D8809E80C70}"/>
              </a:ext>
            </a:extLst>
          </p:cNvPr>
          <p:cNvSpPr txBox="1"/>
          <p:nvPr/>
        </p:nvSpPr>
        <p:spPr>
          <a:xfrm>
            <a:off x="10896600" y="1099796"/>
            <a:ext cx="6362700" cy="9417963"/>
          </a:xfrm>
          <a:prstGeom prst="rect">
            <a:avLst/>
          </a:prstGeom>
        </p:spPr>
        <p:txBody>
          <a:bodyPr wrap="square" lIns="0" tIns="0" rIns="0" bIns="0" rtlCol="0" anchor="t">
            <a:spAutoFit/>
          </a:bodyPr>
          <a:lstStyle/>
          <a:p>
            <a:pPr marL="457200" indent="-457200" algn="just">
              <a:buFont typeface="Wingdings" panose="05000000000000000000" pitchFamily="2" charset="2"/>
              <a:buChar char="Ø"/>
            </a:pPr>
            <a:r>
              <a:rPr lang="en-US" sz="3400" spc="-21" dirty="0" smtClean="0">
                <a:solidFill>
                  <a:srgbClr val="000000"/>
                </a:solidFill>
                <a:latin typeface="Tahoma" panose="020B0604030504040204" pitchFamily="34" charset="0"/>
                <a:ea typeface="Tahoma" panose="020B0604030504040204" pitchFamily="34" charset="0"/>
                <a:cs typeface="Tahoma" panose="020B0604030504040204" pitchFamily="34" charset="0"/>
              </a:rPr>
              <a:t>There are two hotel types; City Hotel and Resort Hotel. City Hotel generates more revenue than Resort Hote</a:t>
            </a:r>
            <a:r>
              <a:rPr lang="en-US" sz="3400" spc="-21" dirty="0" smtClean="0">
                <a:solidFill>
                  <a:srgbClr val="000000"/>
                </a:solidFill>
                <a:latin typeface="Tahoma" panose="020B0604030504040204" pitchFamily="34" charset="0"/>
                <a:ea typeface="Tahoma" panose="020B0604030504040204" pitchFamily="34" charset="0"/>
                <a:cs typeface="Tahoma" panose="020B0604030504040204" pitchFamily="34" charset="0"/>
              </a:rPr>
              <a:t>l. However, Resort Hotel have more of customers with babies.</a:t>
            </a:r>
          </a:p>
          <a:p>
            <a:pPr marL="457200" indent="-457200" algn="just">
              <a:buFont typeface="Wingdings" panose="05000000000000000000" pitchFamily="2" charset="2"/>
              <a:buChar char="Ø"/>
            </a:pPr>
            <a:r>
              <a:rPr lang="en-US" sz="3400" spc="-21" dirty="0" smtClean="0">
                <a:solidFill>
                  <a:srgbClr val="000000"/>
                </a:solidFill>
                <a:latin typeface="Tahoma" panose="020B0604030504040204" pitchFamily="34" charset="0"/>
                <a:ea typeface="Tahoma" panose="020B0604030504040204" pitchFamily="34" charset="0"/>
                <a:cs typeface="Tahoma" panose="020B0604030504040204" pitchFamily="34" charset="0"/>
              </a:rPr>
              <a:t>More numbers of the repeated guest have had their reserved room assigned to them.</a:t>
            </a:r>
          </a:p>
          <a:p>
            <a:pPr marL="457200" indent="-457200" algn="just">
              <a:buFont typeface="Wingdings" panose="05000000000000000000" pitchFamily="2" charset="2"/>
              <a:buChar char="Ø"/>
            </a:pPr>
            <a:r>
              <a:rPr lang="en-US" sz="3400" spc="-21" dirty="0" smtClean="0">
                <a:solidFill>
                  <a:srgbClr val="000000"/>
                </a:solidFill>
                <a:latin typeface="Tahoma" panose="020B0604030504040204" pitchFamily="34" charset="0"/>
                <a:ea typeface="Tahoma" panose="020B0604030504040204" pitchFamily="34" charset="0"/>
                <a:cs typeface="Tahoma" panose="020B0604030504040204" pitchFamily="34" charset="0"/>
              </a:rPr>
              <a:t>The top 5 country in terms of revenue are PRT, GBR, FRA, ESP and DEU.</a:t>
            </a:r>
          </a:p>
          <a:p>
            <a:pPr marL="457200" indent="-457200">
              <a:buFont typeface="Wingdings" panose="05000000000000000000" pitchFamily="2" charset="2"/>
              <a:buChar char="Ø"/>
            </a:pPr>
            <a:r>
              <a:rPr lang="en-US" sz="3400" spc="-21" dirty="0">
                <a:solidFill>
                  <a:srgbClr val="000000"/>
                </a:solidFill>
                <a:latin typeface="Tahoma" panose="020B0604030504040204" pitchFamily="34" charset="0"/>
                <a:ea typeface="Tahoma" panose="020B0604030504040204" pitchFamily="34" charset="0"/>
                <a:cs typeface="Tahoma" panose="020B0604030504040204" pitchFamily="34" charset="0"/>
              </a:rPr>
              <a:t>Large number of the customers do not require car parking space.</a:t>
            </a:r>
          </a:p>
          <a:p>
            <a:pPr marL="457200" indent="-457200">
              <a:buFont typeface="Wingdings" panose="05000000000000000000" pitchFamily="2" charset="2"/>
              <a:buChar char="Ø"/>
            </a:pPr>
            <a:endParaRPr lang="en-US" sz="3400" spc="-21"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algn="just"/>
            <a:endParaRPr lang="en-US" sz="3400" spc="-21" dirty="0" smtClean="0">
              <a:solidFill>
                <a:srgbClr val="000000"/>
              </a:solidFill>
              <a:latin typeface="Tahoma" panose="020B0604030504040204" pitchFamily="34" charset="0"/>
              <a:ea typeface="Tahoma" panose="020B0604030504040204" pitchFamily="34" charset="0"/>
              <a:cs typeface="Tahoma" panose="020B0604030504040204" pitchFamily="34" charset="0"/>
            </a:endParaRPr>
          </a:p>
          <a:p>
            <a:pPr algn="just"/>
            <a:endParaRPr lang="en-US" sz="3400" spc="-21"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7780070"/>
            <a:ext cx="942466" cy="279598"/>
          </a:xfrm>
          <a:prstGeom prst="rect">
            <a:avLst/>
          </a:prstGeom>
        </p:spPr>
      </p:pic>
      <p:sp>
        <p:nvSpPr>
          <p:cNvPr id="6" name="TextBox 6"/>
          <p:cNvSpPr txBox="1"/>
          <p:nvPr/>
        </p:nvSpPr>
        <p:spPr>
          <a:xfrm>
            <a:off x="1011447" y="2806890"/>
            <a:ext cx="8132553" cy="1153329"/>
          </a:xfrm>
          <a:prstGeom prst="rect">
            <a:avLst/>
          </a:prstGeom>
        </p:spPr>
        <p:txBody>
          <a:bodyPr wrap="square" lIns="0" tIns="0" rIns="0" bIns="0" rtlCol="0" anchor="t">
            <a:spAutoFit/>
          </a:bodyPr>
          <a:lstStyle/>
          <a:p>
            <a:pPr algn="ctr">
              <a:lnSpc>
                <a:spcPts val="9600"/>
              </a:lnSpc>
            </a:pPr>
            <a:r>
              <a:rPr lang="en-US" sz="6600" spc="-80" dirty="0" smtClean="0">
                <a:solidFill>
                  <a:srgbClr val="000000"/>
                </a:solidFill>
                <a:latin typeface="Eras Bold ITC" panose="020B0907030504020204" pitchFamily="34" charset="0"/>
              </a:rPr>
              <a:t>Recommendation </a:t>
            </a:r>
            <a:endParaRPr lang="en-US" sz="6600" spc="-80" dirty="0">
              <a:solidFill>
                <a:srgbClr val="000000"/>
              </a:solidFill>
              <a:latin typeface="Eras Bold ITC" panose="020B0907030504020204" pitchFamily="34" charset="0"/>
            </a:endParaRP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sp>
        <p:nvSpPr>
          <p:cNvPr id="22" name="TextBox 13">
            <a:extLst>
              <a:ext uri="{FF2B5EF4-FFF2-40B4-BE49-F238E27FC236}">
                <a16:creationId xmlns:a16="http://schemas.microsoft.com/office/drawing/2014/main" id="{3DAE5247-0244-4123-A713-8D8809E80C70}"/>
              </a:ext>
            </a:extLst>
          </p:cNvPr>
          <p:cNvSpPr txBox="1"/>
          <p:nvPr/>
        </p:nvSpPr>
        <p:spPr>
          <a:xfrm>
            <a:off x="11277600" y="1704800"/>
            <a:ext cx="5981700" cy="7386638"/>
          </a:xfrm>
          <a:prstGeom prst="rect">
            <a:avLst/>
          </a:prstGeom>
        </p:spPr>
        <p:txBody>
          <a:bodyPr wrap="square" lIns="0" tIns="0" rIns="0" bIns="0" rtlCol="0" anchor="t">
            <a:spAutoFit/>
          </a:bodyPr>
          <a:lstStyle/>
          <a:p>
            <a:pPr marL="457200" indent="-457200" algn="just">
              <a:buFont typeface="Wingdings" panose="05000000000000000000" pitchFamily="2" charset="2"/>
              <a:buChar char="Ø"/>
            </a:pPr>
            <a:r>
              <a:rPr lang="en-US" sz="4000" spc="-21" dirty="0" smtClean="0">
                <a:solidFill>
                  <a:srgbClr val="000000"/>
                </a:solidFill>
                <a:latin typeface="Tahoma" panose="020B0604030504040204" pitchFamily="34" charset="0"/>
                <a:ea typeface="Tahoma" panose="020B0604030504040204" pitchFamily="34" charset="0"/>
                <a:cs typeface="Tahoma" panose="020B0604030504040204" pitchFamily="34" charset="0"/>
              </a:rPr>
              <a:t>The hotel management should ensure to assign customers their reserved rooms. This can cause the customer to want to repeat booking the hotel</a:t>
            </a:r>
          </a:p>
          <a:p>
            <a:pPr marL="457200" indent="-457200" algn="just">
              <a:buFont typeface="Wingdings" panose="05000000000000000000" pitchFamily="2" charset="2"/>
              <a:buChar char="Ø"/>
            </a:pPr>
            <a:r>
              <a:rPr lang="en-US" sz="4000" spc="-21" dirty="0" smtClean="0">
                <a:solidFill>
                  <a:srgbClr val="000000"/>
                </a:solidFill>
                <a:latin typeface="Tahoma" panose="020B0604030504040204" pitchFamily="34" charset="0"/>
                <a:ea typeface="Tahoma" panose="020B0604030504040204" pitchFamily="34" charset="0"/>
                <a:cs typeface="Tahoma" panose="020B0604030504040204" pitchFamily="34" charset="0"/>
              </a:rPr>
              <a:t>The hotel has no need increasing their car parking space as most of their customers does not need car parking space.</a:t>
            </a:r>
            <a:endParaRPr lang="en-US" sz="4000" spc="-21"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Tree>
    <p:extLst>
      <p:ext uri="{BB962C8B-B14F-4D97-AF65-F5344CB8AC3E}">
        <p14:creationId xmlns:p14="http://schemas.microsoft.com/office/powerpoint/2010/main" val="418609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97928" y="1655523"/>
            <a:ext cx="8673443" cy="7283802"/>
            <a:chOff x="0" y="0"/>
            <a:chExt cx="11564591" cy="6943496"/>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Futura Md BT" panose="020B0602020204020303" pitchFamily="34" charset="0"/>
                </a:rPr>
                <a:t>Today's agenda</a:t>
              </a:r>
            </a:p>
          </p:txBody>
        </p:sp>
        <p:sp>
          <p:nvSpPr>
            <p:cNvPr id="4" name="TextBox 4"/>
            <p:cNvSpPr txBox="1"/>
            <p:nvPr/>
          </p:nvSpPr>
          <p:spPr>
            <a:xfrm>
              <a:off x="0" y="2298166"/>
              <a:ext cx="11564591" cy="4645330"/>
            </a:xfrm>
            <a:prstGeom prst="rect">
              <a:avLst/>
            </a:prstGeom>
          </p:spPr>
          <p:txBody>
            <a:bodyPr lIns="0" tIns="0" rIns="0" bIns="0" rtlCol="0" anchor="t">
              <a:spAutoFit/>
            </a:bodyPr>
            <a:lstStyle/>
            <a:p>
              <a:pPr>
                <a:lnSpc>
                  <a:spcPct val="150000"/>
                </a:lnSpc>
              </a:pPr>
              <a:r>
                <a:rPr lang="en-US" sz="3600" spc="-19" dirty="0">
                  <a:solidFill>
                    <a:srgbClr val="000000"/>
                  </a:solidFill>
                  <a:latin typeface="Tahoma" panose="020B0604030504040204" pitchFamily="34" charset="0"/>
                  <a:ea typeface="Tahoma" panose="020B0604030504040204" pitchFamily="34" charset="0"/>
                  <a:cs typeface="Tahoma" panose="020B0604030504040204" pitchFamily="34" charset="0"/>
                </a:rPr>
                <a:t>Project recap</a:t>
              </a:r>
            </a:p>
            <a:p>
              <a:pPr>
                <a:lnSpc>
                  <a:spcPct val="150000"/>
                </a:lnSpc>
              </a:pPr>
              <a:r>
                <a:rPr lang="en-US" sz="3600" spc="-19" dirty="0">
                  <a:solidFill>
                    <a:srgbClr val="000000"/>
                  </a:solidFill>
                  <a:latin typeface="Tahoma" panose="020B0604030504040204" pitchFamily="34" charset="0"/>
                  <a:ea typeface="Tahoma" panose="020B0604030504040204" pitchFamily="34" charset="0"/>
                  <a:cs typeface="Tahoma" panose="020B0604030504040204" pitchFamily="34" charset="0"/>
                </a:rPr>
                <a:t>Problem</a:t>
              </a:r>
            </a:p>
            <a:p>
              <a:pPr>
                <a:lnSpc>
                  <a:spcPct val="150000"/>
                </a:lnSpc>
              </a:pPr>
              <a:r>
                <a:rPr lang="en-US" sz="3600" spc="-19" dirty="0">
                  <a:solidFill>
                    <a:srgbClr val="000000"/>
                  </a:solidFill>
                  <a:latin typeface="Tahoma" panose="020B0604030504040204" pitchFamily="34" charset="0"/>
                  <a:ea typeface="Tahoma" panose="020B0604030504040204" pitchFamily="34" charset="0"/>
                  <a:cs typeface="Tahoma" panose="020B0604030504040204" pitchFamily="34" charset="0"/>
                </a:rPr>
                <a:t>The Analytics team</a:t>
              </a:r>
            </a:p>
            <a:p>
              <a:pPr>
                <a:lnSpc>
                  <a:spcPct val="150000"/>
                </a:lnSpc>
              </a:pPr>
              <a:r>
                <a:rPr lang="en-US" sz="3600" spc="-19" dirty="0">
                  <a:solidFill>
                    <a:srgbClr val="000000"/>
                  </a:solidFill>
                  <a:latin typeface="Tahoma" panose="020B0604030504040204" pitchFamily="34" charset="0"/>
                  <a:ea typeface="Tahoma" panose="020B0604030504040204" pitchFamily="34" charset="0"/>
                  <a:cs typeface="Tahoma" panose="020B0604030504040204" pitchFamily="34" charset="0"/>
                </a:rPr>
                <a:t>Process</a:t>
              </a:r>
            </a:p>
            <a:p>
              <a:pPr>
                <a:lnSpc>
                  <a:spcPct val="150000"/>
                </a:lnSpc>
              </a:pPr>
              <a:r>
                <a:rPr lang="en-US" sz="3600" spc="-19" dirty="0">
                  <a:solidFill>
                    <a:srgbClr val="000000"/>
                  </a:solidFill>
                  <a:latin typeface="Tahoma" panose="020B0604030504040204" pitchFamily="34" charset="0"/>
                  <a:ea typeface="Tahoma" panose="020B0604030504040204" pitchFamily="34" charset="0"/>
                  <a:cs typeface="Tahoma" panose="020B0604030504040204" pitchFamily="34" charset="0"/>
                </a:rPr>
                <a:t>Insights</a:t>
              </a:r>
            </a:p>
            <a:p>
              <a:pPr>
                <a:lnSpc>
                  <a:spcPct val="150000"/>
                </a:lnSpc>
              </a:pPr>
              <a:r>
                <a:rPr lang="en-US" sz="3600" spc="-19" dirty="0">
                  <a:solidFill>
                    <a:srgbClr val="000000"/>
                  </a:solidFill>
                  <a:latin typeface="Tahoma" panose="020B0604030504040204" pitchFamily="34" charset="0"/>
                  <a:ea typeface="Tahoma" panose="020B0604030504040204" pitchFamily="34" charset="0"/>
                  <a:cs typeface="Tahoma" panose="020B0604030504040204" pitchFamily="34" charset="0"/>
                </a:rPr>
                <a:t>Summary</a:t>
              </a:r>
            </a:p>
          </p:txBody>
        </p:sp>
      </p:grpSp>
      <p:grpSp>
        <p:nvGrpSpPr>
          <p:cNvPr id="5" name="Group 5"/>
          <p:cNvGrpSpPr/>
          <p:nvPr/>
        </p:nvGrpSpPr>
        <p:grpSpPr>
          <a:xfrm>
            <a:off x="15307242" y="-1685151"/>
            <a:ext cx="3545508" cy="3370302"/>
            <a:chOff x="0" y="0"/>
            <a:chExt cx="4727344" cy="4493736"/>
          </a:xfrm>
          <a:solidFill>
            <a:schemeClr val="accent1">
              <a:lumMod val="75000"/>
            </a:schemeClr>
          </a:solidFill>
        </p:grpSpPr>
        <p:grpSp>
          <p:nvGrpSpPr>
            <p:cNvPr id="6" name="Group 6"/>
            <p:cNvGrpSpPr>
              <a:grpSpLocks noChangeAspect="1"/>
            </p:cNvGrpSpPr>
            <p:nvPr/>
          </p:nvGrpSpPr>
          <p:grpSpPr>
            <a:xfrm>
              <a:off x="644072" y="410464"/>
              <a:ext cx="4083272" cy="4083272"/>
              <a:chOff x="0" y="0"/>
              <a:chExt cx="6350000" cy="6350000"/>
            </a:xfrm>
            <a:grpFill/>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grpFill/>
            </p:spPr>
          </p:sp>
        </p:grpSp>
        <p:pic>
          <p:nvPicPr>
            <p:cNvPr id="8" name="Picture 8"/>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 uri="{96DAC541-7B7A-43D3-8B79-37D633B846F1}">
                  <asvg:svgBlip xmlns="" xmlns:asvg="http://schemas.microsoft.com/office/drawing/2016/SVG/main" r:embed="rId5"/>
                </a:ext>
              </a:extLst>
            </a:blip>
            <a:srcRect b="321"/>
            <a:stretch>
              <a:fillRect/>
            </a:stretch>
          </p:blipFill>
          <p:spPr>
            <a:xfrm>
              <a:off x="0" y="0"/>
              <a:ext cx="4083272" cy="4091977"/>
            </a:xfrm>
            <a:prstGeom prst="rect">
              <a:avLst/>
            </a:prstGeom>
            <a:grpFill/>
            <a:ln>
              <a:solidFill>
                <a:srgbClr val="00BAFF"/>
              </a:solidFill>
            </a:ln>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accent1">
                  <a:lumMod val="50000"/>
                </a:schemeClr>
              </a:solidFill>
            </p:spPr>
          </p:sp>
        </p:grpSp>
        <p:pic>
          <p:nvPicPr>
            <p:cNvPr id="12" name="Picture 12"/>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 uri="{96DAC541-7B7A-43D3-8B79-37D633B846F1}">
                  <asvg:svgBlip xmlns="" xmlns:asvg="http://schemas.microsoft.com/office/drawing/2016/SVG/main" r:embed="rId5"/>
                </a:ext>
              </a:extLst>
            </a:blip>
            <a:srcRect b="321"/>
            <a:stretch>
              <a:fillRect/>
            </a:stretch>
          </p:blipFill>
          <p:spPr>
            <a:xfrm>
              <a:off x="0" y="0"/>
              <a:ext cx="4083272" cy="4091977"/>
            </a:xfrm>
            <a:prstGeom prst="rect">
              <a:avLst/>
            </a:prstGeom>
            <a:ln>
              <a:solidFill>
                <a:srgbClr val="00BAFF"/>
              </a:solidFill>
            </a:ln>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accent1">
                  <a:lumMod val="75000"/>
                </a:schemeClr>
              </a:solidFill>
            </p:spPr>
          </p:sp>
        </p:grpSp>
        <p:pic>
          <p:nvPicPr>
            <p:cNvPr id="16" name="Picture 16"/>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 uri="{96DAC541-7B7A-43D3-8B79-37D633B846F1}">
                  <asvg:svgBlip xmlns="" xmlns:asvg="http://schemas.microsoft.com/office/drawing/2016/SVG/main" r:embed="rId5"/>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9838214"/>
              <a:ext cx="3005065" cy="2794710"/>
            </a:xfrm>
            <a:prstGeom prst="rect">
              <a:avLst/>
            </a:prstGeom>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a:xfrm>
            <a:off x="5791619" y="2964783"/>
            <a:ext cx="6324600" cy="4293747"/>
          </a:xfrm>
          <a:prstGeom prst="ellipse">
            <a:avLst/>
          </a:prstGeom>
          <a:solidFill>
            <a:srgbClr val="FBF8E9"/>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6"/>
          <p:cNvSpPr txBox="1"/>
          <p:nvPr/>
        </p:nvSpPr>
        <p:spPr>
          <a:xfrm>
            <a:off x="6134974" y="4381500"/>
            <a:ext cx="6133226" cy="1231106"/>
          </a:xfrm>
          <a:prstGeom prst="rect">
            <a:avLst/>
          </a:prstGeom>
        </p:spPr>
        <p:txBody>
          <a:bodyPr wrap="square" lIns="0" tIns="0" rIns="0" bIns="0" rtlCol="0" anchor="t">
            <a:spAutoFit/>
          </a:bodyPr>
          <a:lstStyle/>
          <a:p>
            <a:pPr>
              <a:lnSpc>
                <a:spcPts val="9600"/>
              </a:lnSpc>
            </a:pPr>
            <a:r>
              <a:rPr lang="en-US" sz="8000" spc="-80" dirty="0" smtClean="0">
                <a:solidFill>
                  <a:srgbClr val="00BAFF"/>
                </a:solidFill>
                <a:latin typeface="Eras Bold ITC" panose="020B0907030504020204" pitchFamily="34" charset="0"/>
              </a:rPr>
              <a:t>Thank You</a:t>
            </a:r>
            <a:endParaRPr lang="en-US" sz="8000" spc="-80" dirty="0">
              <a:solidFill>
                <a:srgbClr val="00BAFF"/>
              </a:solidFill>
              <a:latin typeface="Eras Bold ITC" panose="020B0907030504020204" pitchFamily="34" charset="0"/>
            </a:endParaRP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Tree>
    <p:extLst>
      <p:ext uri="{BB962C8B-B14F-4D97-AF65-F5344CB8AC3E}">
        <p14:creationId xmlns:p14="http://schemas.microsoft.com/office/powerpoint/2010/main" val="1378903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742021" y="2324099"/>
            <a:ext cx="12326779" cy="6686289"/>
          </a:xfrm>
          <a:prstGeom prst="rect">
            <a:avLst/>
          </a:prstGeom>
          <a:solidFill>
            <a:schemeClr val="bg1"/>
          </a:solidFill>
        </p:spPr>
        <p:txBody>
          <a:bodyPr/>
          <a:lstStyle/>
          <a:p>
            <a:pPr marL="1433513" algn="just"/>
            <a:r>
              <a:rPr lang="en-US" sz="3600" dirty="0" smtClean="0">
                <a:latin typeface="Tahoma" panose="020B0604030504040204" pitchFamily="34" charset="0"/>
                <a:ea typeface="Tahoma" panose="020B0604030504040204" pitchFamily="34" charset="0"/>
                <a:cs typeface="Tahoma" panose="020B0604030504040204" pitchFamily="34" charset="0"/>
              </a:rPr>
              <a:t>This hotel booking dataset comprises of 119,390 rows and 32 columns. The dataset describes the booking of hotels by customers. It also shows the types of customers, categories (adults, children or babies), country, the company they are from, their previous bookings and cancellations, meal type and room type requeste</a:t>
            </a:r>
            <a:r>
              <a:rPr lang="en-US" sz="3600" dirty="0" smtClean="0">
                <a:latin typeface="Tahoma" panose="020B0604030504040204" pitchFamily="34" charset="0"/>
                <a:ea typeface="Tahoma" panose="020B0604030504040204" pitchFamily="34" charset="0"/>
                <a:cs typeface="Tahoma" panose="020B0604030504040204" pitchFamily="34" charset="0"/>
              </a:rPr>
              <a:t>d, the market segment and distribution type, stay in week nights and weekend nights.</a:t>
            </a:r>
          </a:p>
          <a:p>
            <a:pPr marL="1433513" algn="just"/>
            <a:r>
              <a:rPr lang="en-US" sz="3600" dirty="0" smtClean="0">
                <a:latin typeface="Tahoma" panose="020B0604030504040204" pitchFamily="34" charset="0"/>
                <a:ea typeface="Tahoma" panose="020B0604030504040204" pitchFamily="34" charset="0"/>
                <a:cs typeface="Tahoma" panose="020B0604030504040204" pitchFamily="34" charset="0"/>
              </a:rPr>
              <a:t>It also shows the hotel type, car parking space and hotel </a:t>
            </a:r>
            <a:r>
              <a:rPr lang="en-US" sz="3600" dirty="0" err="1" smtClean="0">
                <a:latin typeface="Tahoma" panose="020B0604030504040204" pitchFamily="34" charset="0"/>
                <a:ea typeface="Tahoma" panose="020B0604030504040204" pitchFamily="34" charset="0"/>
                <a:cs typeface="Tahoma" panose="020B0604030504040204" pitchFamily="34" charset="0"/>
              </a:rPr>
              <a:t>adr</a:t>
            </a:r>
            <a:r>
              <a:rPr lang="en-US" sz="3600" dirty="0" smtClean="0">
                <a:latin typeface="Tahoma" panose="020B0604030504040204" pitchFamily="34" charset="0"/>
                <a:ea typeface="Tahoma" panose="020B0604030504040204" pitchFamily="34" charset="0"/>
                <a:cs typeface="Tahoma" panose="020B0604030504040204" pitchFamily="34" charset="0"/>
              </a:rPr>
              <a:t>,</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36" name="Oval 35"/>
          <p:cNvSpPr/>
          <p:nvPr/>
        </p:nvSpPr>
        <p:spPr>
          <a:xfrm>
            <a:off x="914400" y="2026741"/>
            <a:ext cx="5235064" cy="5478959"/>
          </a:xfrm>
          <a:prstGeom prst="ellipse">
            <a:avLst/>
          </a:prstGeom>
          <a:solidFill>
            <a:srgbClr val="FBF8E9"/>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3"/>
          <p:cNvSpPr txBox="1"/>
          <p:nvPr/>
        </p:nvSpPr>
        <p:spPr>
          <a:xfrm>
            <a:off x="1154842" y="3535113"/>
            <a:ext cx="4782945" cy="2462213"/>
          </a:xfrm>
          <a:prstGeom prst="rect">
            <a:avLst/>
          </a:prstGeom>
        </p:spPr>
        <p:txBody>
          <a:bodyPr wrap="square" lIns="0" tIns="0" rIns="0" bIns="0" rtlCol="0" anchor="t">
            <a:spAutoFit/>
          </a:bodyPr>
          <a:lstStyle/>
          <a:p>
            <a:pPr algn="ctr">
              <a:lnSpc>
                <a:spcPts val="9600"/>
              </a:lnSpc>
            </a:pPr>
            <a:r>
              <a:rPr lang="en-US" sz="9600" b="1" spc="-80" dirty="0">
                <a:solidFill>
                  <a:srgbClr val="00BAFF"/>
                </a:solidFill>
                <a:latin typeface="Eras Bold ITC" panose="020B0907030504020204" pitchFamily="34" charset="0"/>
              </a:rPr>
              <a:t>Project Recap</a:t>
            </a:r>
          </a:p>
        </p:txBody>
      </p:sp>
      <p:sp>
        <p:nvSpPr>
          <p:cNvPr id="35" name="TextBox 34"/>
          <p:cNvSpPr txBox="1"/>
          <p:nvPr/>
        </p:nvSpPr>
        <p:spPr>
          <a:xfrm>
            <a:off x="5545404" y="1257300"/>
            <a:ext cx="9542196" cy="769441"/>
          </a:xfrm>
          <a:prstGeom prst="rect">
            <a:avLst/>
          </a:prstGeom>
          <a:noFill/>
        </p:spPr>
        <p:txBody>
          <a:bodyPr wrap="square" rtlCol="0">
            <a:spAutoFit/>
          </a:bodyPr>
          <a:lstStyle/>
          <a:p>
            <a:pPr algn="ctr"/>
            <a:r>
              <a:rPr lang="en-US" sz="4400" b="1" u="sng" dirty="0" smtClean="0">
                <a:latin typeface="Futura Md BT" panose="020B0602020204020303" pitchFamily="34" charset="0"/>
              </a:rPr>
              <a:t>ABOUT THE DATASET</a:t>
            </a:r>
            <a:endParaRPr lang="en-US" sz="4400" b="1" u="sng" dirty="0">
              <a:latin typeface="Futura Md BT" panose="020B0602020204020303"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a:solidFill>
            <a:schemeClr val="accent1">
              <a:lumMod val="75000"/>
            </a:schemeClr>
          </a:solidFill>
        </p:grpSpPr>
        <p:grpSp>
          <p:nvGrpSpPr>
            <p:cNvPr id="3" name="Group 3"/>
            <p:cNvGrpSpPr>
              <a:grpSpLocks noChangeAspect="1"/>
            </p:cNvGrpSpPr>
            <p:nvPr/>
          </p:nvGrpSpPr>
          <p:grpSpPr>
            <a:xfrm>
              <a:off x="644072" y="410464"/>
              <a:ext cx="4083272" cy="4083272"/>
              <a:chOff x="0" y="0"/>
              <a:chExt cx="6350000" cy="6350000"/>
            </a:xfrm>
            <a:grpFill/>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grpFill/>
            </p:spPr>
          </p:sp>
        </p:grpSp>
        <p:pic>
          <p:nvPicPr>
            <p:cNvPr id="5" name="Picture 5"/>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 uri="{96DAC541-7B7A-43D3-8B79-37D633B846F1}">
                  <asvg:svgBlip xmlns="" xmlns:asvg="http://schemas.microsoft.com/office/drawing/2016/SVG/main" r:embed="rId5"/>
                </a:ext>
              </a:extLst>
            </a:blip>
            <a:srcRect b="321"/>
            <a:stretch>
              <a:fillRect/>
            </a:stretch>
          </p:blipFill>
          <p:spPr>
            <a:xfrm>
              <a:off x="0" y="0"/>
              <a:ext cx="4083272" cy="4091977"/>
            </a:xfrm>
            <a:prstGeom prst="rect">
              <a:avLst/>
            </a:prstGeom>
            <a:grpFill/>
          </p:spPr>
        </p:pic>
      </p:grpSp>
      <p:sp>
        <p:nvSpPr>
          <p:cNvPr id="6" name="AutoShape 6"/>
          <p:cNvSpPr/>
          <p:nvPr/>
        </p:nvSpPr>
        <p:spPr>
          <a:xfrm>
            <a:off x="0" y="0"/>
            <a:ext cx="9964482" cy="10287000"/>
          </a:xfrm>
          <a:prstGeom prst="rect">
            <a:avLst/>
          </a:prstGeom>
          <a:solidFill>
            <a:schemeClr val="bg1"/>
          </a:solidFill>
          <a:ln>
            <a:solidFill>
              <a:schemeClr val="bg1"/>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9838214"/>
              <a:ext cx="3005065" cy="2794710"/>
            </a:xfrm>
            <a:prstGeom prst="rect">
              <a:avLst/>
            </a:prstGeom>
          </p:spPr>
        </p:pic>
      </p:grpSp>
      <p:grpSp>
        <p:nvGrpSpPr>
          <p:cNvPr id="13" name="Group 13"/>
          <p:cNvGrpSpPr>
            <a:grpSpLocks noChangeAspect="1"/>
          </p:cNvGrpSpPr>
          <p:nvPr/>
        </p:nvGrpSpPr>
        <p:grpSpPr>
          <a:xfrm>
            <a:off x="1298688" y="1840860"/>
            <a:ext cx="2920800" cy="2920798"/>
            <a:chOff x="0" y="0"/>
            <a:chExt cx="6350000" cy="6350000"/>
          </a:xfrm>
          <a:solidFill>
            <a:schemeClr val="accent1">
              <a:lumMod val="75000"/>
            </a:schemeClr>
          </a:solidFill>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grpFill/>
          </p:spPr>
          <p:txBody>
            <a:bodyPr/>
            <a:lstStyle/>
            <a:p>
              <a:endParaRPr lang="en-AU" dirty="0"/>
            </a:p>
          </p:txBody>
        </p:sp>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accent1">
                  <a:lumMod val="40000"/>
                  <a:lumOff val="60000"/>
                </a:schemeClr>
              </a:solidFill>
            </p:spPr>
          </p:sp>
        </p:grpSp>
        <p:pic>
          <p:nvPicPr>
            <p:cNvPr id="19" name="Picture 1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2" name="TextBox 21"/>
          <p:cNvSpPr txBox="1"/>
          <p:nvPr/>
        </p:nvSpPr>
        <p:spPr>
          <a:xfrm>
            <a:off x="914400" y="5018187"/>
            <a:ext cx="9533136" cy="4247317"/>
          </a:xfrm>
          <a:prstGeom prst="rect">
            <a:avLst/>
          </a:prstGeom>
          <a:solidFill>
            <a:schemeClr val="bg1"/>
          </a:solidFill>
        </p:spPr>
        <p:txBody>
          <a:bodyPr wrap="square" rtlCol="0">
            <a:spAutoFit/>
          </a:bodyPr>
          <a:lstStyle/>
          <a:p>
            <a:pPr marL="285750" indent="-285750" algn="just">
              <a:buFont typeface="Wingdings" panose="05000000000000000000" pitchFamily="2" charset="2"/>
              <a:buChar char="ü"/>
            </a:pPr>
            <a:r>
              <a:rPr lang="en-US" sz="5400" dirty="0" smtClean="0">
                <a:latin typeface="Tahoma" panose="020B0604030504040204" pitchFamily="34" charset="0"/>
                <a:ea typeface="Tahoma" panose="020B0604030504040204" pitchFamily="34" charset="0"/>
                <a:cs typeface="Tahoma" panose="020B0604030504040204" pitchFamily="34" charset="0"/>
              </a:rPr>
              <a:t>To generate useful insights that could help the hotel management make valuable decisions on how to manage and improve the hotel.</a:t>
            </a:r>
            <a:endParaRPr lang="en-US" sz="5400" dirty="0">
              <a:latin typeface="Tahoma" panose="020B0604030504040204" pitchFamily="34" charset="0"/>
              <a:ea typeface="Tahoma" panose="020B0604030504040204" pitchFamily="34" charset="0"/>
              <a:cs typeface="Tahoma" panose="020B0604030504040204" pitchFamily="34" charset="0"/>
            </a:endParaRPr>
          </a:p>
        </p:txBody>
      </p:sp>
      <p:grpSp>
        <p:nvGrpSpPr>
          <p:cNvPr id="23" name="Group 13"/>
          <p:cNvGrpSpPr>
            <a:grpSpLocks noChangeAspect="1"/>
          </p:cNvGrpSpPr>
          <p:nvPr/>
        </p:nvGrpSpPr>
        <p:grpSpPr>
          <a:xfrm>
            <a:off x="1690122" y="1697660"/>
            <a:ext cx="2920800" cy="2920798"/>
            <a:chOff x="0" y="0"/>
            <a:chExt cx="6350000" cy="6350000"/>
          </a:xfrm>
          <a:solidFill>
            <a:srgbClr val="FBF8E9"/>
          </a:solidFill>
        </p:grpSpPr>
        <p:sp>
          <p:nvSpPr>
            <p:cNvPr id="2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grpFill/>
          </p:spPr>
          <p:txBody>
            <a:bodyPr/>
            <a:lstStyle/>
            <a:p>
              <a:endParaRPr lang="en-AU" dirty="0"/>
            </a:p>
          </p:txBody>
        </p:sp>
      </p:grpSp>
      <p:sp>
        <p:nvSpPr>
          <p:cNvPr id="21" name="TextBox 21"/>
          <p:cNvSpPr txBox="1"/>
          <p:nvPr/>
        </p:nvSpPr>
        <p:spPr>
          <a:xfrm>
            <a:off x="2438400" y="2464594"/>
            <a:ext cx="5786869" cy="1231106"/>
          </a:xfrm>
          <a:prstGeom prst="rect">
            <a:avLst/>
          </a:prstGeom>
        </p:spPr>
        <p:txBody>
          <a:bodyPr lIns="0" tIns="0" rIns="0" bIns="0" rtlCol="0" anchor="t">
            <a:spAutoFit/>
          </a:bodyPr>
          <a:lstStyle/>
          <a:p>
            <a:pPr>
              <a:lnSpc>
                <a:spcPts val="9600"/>
              </a:lnSpc>
            </a:pPr>
            <a:r>
              <a:rPr lang="en-US" sz="8000" spc="-80" dirty="0" smtClean="0">
                <a:solidFill>
                  <a:srgbClr val="00BAFF"/>
                </a:solidFill>
                <a:latin typeface="Eras Bold ITC" panose="020B0907030504020204" pitchFamily="34" charset="0"/>
              </a:rPr>
              <a:t>Objectives</a:t>
            </a:r>
            <a:endParaRPr lang="en-US" sz="8000" spc="-80" dirty="0">
              <a:solidFill>
                <a:srgbClr val="00BAFF"/>
              </a:solidFill>
              <a:latin typeface="Eras Bold ITC" panose="020B0907030504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768965" y="1561652"/>
            <a:ext cx="4419600" cy="4419600"/>
            <a:chOff x="0" y="0"/>
            <a:chExt cx="6350000" cy="6350000"/>
          </a:xfrm>
          <a:solidFill>
            <a:schemeClr val="accent1">
              <a:lumMod val="75000"/>
            </a:schemeClr>
          </a:solidFill>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grpFill/>
          </p:spPr>
        </p:sp>
      </p:grpSp>
      <p:sp>
        <p:nvSpPr>
          <p:cNvPr id="31" name="TextBox 31"/>
          <p:cNvSpPr txBox="1"/>
          <p:nvPr/>
        </p:nvSpPr>
        <p:spPr>
          <a:xfrm>
            <a:off x="2110746" y="3331799"/>
            <a:ext cx="6957054" cy="2462213"/>
          </a:xfrm>
          <a:prstGeom prst="rect">
            <a:avLst/>
          </a:prstGeom>
        </p:spPr>
        <p:txBody>
          <a:bodyPr wrap="square" lIns="0" tIns="0" rIns="0" bIns="0" rtlCol="0" anchor="t">
            <a:spAutoFit/>
          </a:bodyPr>
          <a:lstStyle/>
          <a:p>
            <a:pPr algn="ctr">
              <a:lnSpc>
                <a:spcPts val="9600"/>
              </a:lnSpc>
            </a:pPr>
            <a:r>
              <a:rPr lang="en-US" sz="8000" b="1" spc="-80" dirty="0">
                <a:solidFill>
                  <a:srgbClr val="000000"/>
                </a:solidFill>
                <a:latin typeface="Futura Md BT" panose="020B0602020204020303" pitchFamily="34" charset="0"/>
              </a:rPr>
              <a:t>The Analytics </a:t>
            </a:r>
            <a:r>
              <a:rPr lang="en-US" sz="8000" b="1" spc="-80" dirty="0" smtClean="0">
                <a:solidFill>
                  <a:srgbClr val="000000"/>
                </a:solidFill>
                <a:latin typeface="Futura Md BT" panose="020B0602020204020303" pitchFamily="34" charset="0"/>
              </a:rPr>
              <a:t>Team</a:t>
            </a:r>
            <a:endParaRPr lang="en-US" sz="8000" b="1" spc="-80" dirty="0">
              <a:solidFill>
                <a:srgbClr val="000000"/>
              </a:solidFill>
              <a:latin typeface="Futura Md BT" panose="020B0602020204020303" pitchFamily="34" charset="0"/>
            </a:endParaRPr>
          </a:p>
        </p:txBody>
      </p:sp>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12932" y="1139024"/>
            <a:ext cx="4765881" cy="4765881"/>
          </a:xfrm>
          <a:prstGeom prst="ellipse">
            <a:avLst/>
          </a:prstGeom>
          <a:ln w="31750">
            <a:solidFill>
              <a:srgbClr val="315ADE"/>
            </a:solidFill>
          </a:ln>
        </p:spPr>
      </p:pic>
      <p:sp>
        <p:nvSpPr>
          <p:cNvPr id="34" name="TextBox 33"/>
          <p:cNvSpPr txBox="1"/>
          <p:nvPr/>
        </p:nvSpPr>
        <p:spPr>
          <a:xfrm>
            <a:off x="11112932" y="6331188"/>
            <a:ext cx="6108268" cy="1323439"/>
          </a:xfrm>
          <a:prstGeom prst="rect">
            <a:avLst/>
          </a:prstGeom>
          <a:noFill/>
        </p:spPr>
        <p:txBody>
          <a:bodyPr wrap="square" rtlCol="0">
            <a:spAutoFit/>
          </a:bodyPr>
          <a:lstStyle/>
          <a:p>
            <a:pPr algn="ctr"/>
            <a:r>
              <a:rPr lang="en-US" sz="4000" b="1" dirty="0" err="1" smtClean="0">
                <a:latin typeface="Tahoma" panose="020B0604030504040204" pitchFamily="34" charset="0"/>
                <a:ea typeface="Tahoma" panose="020B0604030504040204" pitchFamily="34" charset="0"/>
                <a:cs typeface="Tahoma" panose="020B0604030504040204" pitchFamily="34" charset="0"/>
              </a:rPr>
              <a:t>Edeh</a:t>
            </a:r>
            <a:r>
              <a:rPr lang="en-US" sz="4000" b="1" dirty="0" smtClean="0">
                <a:latin typeface="Tahoma" panose="020B0604030504040204" pitchFamily="34" charset="0"/>
                <a:ea typeface="Tahoma" panose="020B0604030504040204" pitchFamily="34" charset="0"/>
                <a:cs typeface="Tahoma" panose="020B0604030504040204" pitchFamily="34" charset="0"/>
              </a:rPr>
              <a:t>, </a:t>
            </a:r>
            <a:r>
              <a:rPr lang="en-US" sz="4000" b="1" dirty="0" err="1" smtClean="0">
                <a:latin typeface="Tahoma" panose="020B0604030504040204" pitchFamily="34" charset="0"/>
                <a:ea typeface="Tahoma" panose="020B0604030504040204" pitchFamily="34" charset="0"/>
                <a:cs typeface="Tahoma" panose="020B0604030504040204" pitchFamily="34" charset="0"/>
              </a:rPr>
              <a:t>Chinonso</a:t>
            </a:r>
            <a:r>
              <a:rPr lang="en-US" sz="4000" b="1" dirty="0" smtClean="0">
                <a:latin typeface="Tahoma" panose="020B0604030504040204" pitchFamily="34" charset="0"/>
                <a:ea typeface="Tahoma" panose="020B0604030504040204" pitchFamily="34" charset="0"/>
                <a:cs typeface="Tahoma" panose="020B0604030504040204" pitchFamily="34" charset="0"/>
              </a:rPr>
              <a:t> James</a:t>
            </a:r>
          </a:p>
          <a:p>
            <a:pPr algn="ctr"/>
            <a:r>
              <a:rPr lang="en-US" sz="4000" b="1" dirty="0" smtClean="0">
                <a:latin typeface="Tahoma" panose="020B0604030504040204" pitchFamily="34" charset="0"/>
                <a:ea typeface="Tahoma" panose="020B0604030504040204" pitchFamily="34" charset="0"/>
                <a:cs typeface="Tahoma" panose="020B0604030504040204" pitchFamily="34" charset="0"/>
              </a:rPr>
              <a:t>Data </a:t>
            </a:r>
            <a:r>
              <a:rPr lang="en-US" sz="4000" b="1" dirty="0" smtClean="0">
                <a:latin typeface="Tahoma" panose="020B0604030504040204" pitchFamily="34" charset="0"/>
                <a:ea typeface="Tahoma" panose="020B0604030504040204" pitchFamily="34" charset="0"/>
                <a:cs typeface="Tahoma" panose="020B0604030504040204" pitchFamily="34" charset="0"/>
              </a:rPr>
              <a:t>Analyst</a:t>
            </a:r>
            <a:endParaRPr lang="en-US" sz="4000" b="1"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792" y="1028700"/>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accent1">
                  <a:lumMod val="75000"/>
                </a:schemeClr>
              </a:solidFill>
            </p:spPr>
          </p:sp>
        </p:grpSp>
        <p:pic>
          <p:nvPicPr>
            <p:cNvPr id="16" name="Picture 16"/>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accent1">
                  <a:lumMod val="75000"/>
                </a:schemeClr>
              </a:solidFill>
            </p:spPr>
          </p:sp>
        </p:grpSp>
        <p:pic>
          <p:nvPicPr>
            <p:cNvPr id="20" name="Picture 20"/>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accent1">
                  <a:lumMod val="75000"/>
                </a:schemeClr>
              </a:solidFill>
            </p:spPr>
          </p:sp>
        </p:grpSp>
        <p:pic>
          <p:nvPicPr>
            <p:cNvPr id="24" name="Picture 24"/>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accent1">
                  <a:lumMod val="75000"/>
                </a:schemeClr>
              </a:solidFill>
            </p:spPr>
          </p:sp>
        </p:grpSp>
        <p:pic>
          <p:nvPicPr>
            <p:cNvPr id="28" name="Picture 28"/>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accent1">
                  <a:lumMod val="75000"/>
                </a:schemeClr>
              </a:solidFill>
            </p:spPr>
          </p:sp>
        </p:grpSp>
        <p:pic>
          <p:nvPicPr>
            <p:cNvPr id="32" name="Picture 32"/>
            <p:cNvPicPr>
              <a:picLocks noChangeAspect="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40" name="TextBox 39"/>
          <p:cNvSpPr txBox="1"/>
          <p:nvPr/>
        </p:nvSpPr>
        <p:spPr>
          <a:xfrm>
            <a:off x="3962400" y="1308437"/>
            <a:ext cx="8458200" cy="1015663"/>
          </a:xfrm>
          <a:prstGeom prst="rect">
            <a:avLst/>
          </a:prstGeom>
          <a:solidFill>
            <a:schemeClr val="bg1"/>
          </a:solidFill>
        </p:spPr>
        <p:txBody>
          <a:bodyPr wrap="square" rtlCol="0">
            <a:spAutoFit/>
          </a:bodyPr>
          <a:lstStyle/>
          <a:p>
            <a:r>
              <a:rPr lang="en-US" sz="6000" dirty="0" smtClean="0">
                <a:latin typeface="Futura Md BT" panose="020B0602020204020303" pitchFamily="34" charset="0"/>
              </a:rPr>
              <a:t>Data Understanding </a:t>
            </a:r>
            <a:endParaRPr lang="en-US" sz="6000" dirty="0">
              <a:latin typeface="Futura Md BT" panose="020B0602020204020303" pitchFamily="34" charset="0"/>
            </a:endParaRPr>
          </a:p>
        </p:txBody>
      </p:sp>
      <p:sp>
        <p:nvSpPr>
          <p:cNvPr id="41" name="TextBox 40"/>
          <p:cNvSpPr txBox="1"/>
          <p:nvPr/>
        </p:nvSpPr>
        <p:spPr>
          <a:xfrm>
            <a:off x="5715000" y="2908637"/>
            <a:ext cx="6581967" cy="1015663"/>
          </a:xfrm>
          <a:prstGeom prst="rect">
            <a:avLst/>
          </a:prstGeom>
          <a:solidFill>
            <a:schemeClr val="bg1"/>
          </a:solidFill>
        </p:spPr>
        <p:txBody>
          <a:bodyPr wrap="square" rtlCol="0">
            <a:spAutoFit/>
          </a:bodyPr>
          <a:lstStyle/>
          <a:p>
            <a:r>
              <a:rPr lang="en-US" sz="6000" dirty="0" smtClean="0">
                <a:latin typeface="Futura Md BT" panose="020B0602020204020303" pitchFamily="34" charset="0"/>
              </a:rPr>
              <a:t>Data Cleaning</a:t>
            </a:r>
            <a:endParaRPr lang="en-US" sz="6000" dirty="0">
              <a:latin typeface="Futura Md BT" panose="020B0602020204020303" pitchFamily="34" charset="0"/>
            </a:endParaRPr>
          </a:p>
        </p:txBody>
      </p:sp>
      <p:sp>
        <p:nvSpPr>
          <p:cNvPr id="42" name="TextBox 41"/>
          <p:cNvSpPr txBox="1"/>
          <p:nvPr/>
        </p:nvSpPr>
        <p:spPr>
          <a:xfrm>
            <a:off x="7543800" y="4508837"/>
            <a:ext cx="6581967" cy="1015663"/>
          </a:xfrm>
          <a:prstGeom prst="rect">
            <a:avLst/>
          </a:prstGeom>
          <a:solidFill>
            <a:schemeClr val="bg1"/>
          </a:solidFill>
        </p:spPr>
        <p:txBody>
          <a:bodyPr wrap="square" rtlCol="0">
            <a:spAutoFit/>
          </a:bodyPr>
          <a:lstStyle/>
          <a:p>
            <a:r>
              <a:rPr lang="en-US" sz="6000" dirty="0" smtClean="0">
                <a:latin typeface="Futura Md BT" panose="020B0602020204020303" pitchFamily="34" charset="0"/>
              </a:rPr>
              <a:t>Data Modelling</a:t>
            </a:r>
            <a:endParaRPr lang="en-US" sz="6000" dirty="0">
              <a:latin typeface="Futura Md BT" panose="020B0602020204020303" pitchFamily="34" charset="0"/>
            </a:endParaRPr>
          </a:p>
        </p:txBody>
      </p:sp>
      <p:sp>
        <p:nvSpPr>
          <p:cNvPr id="43" name="TextBox 42"/>
          <p:cNvSpPr txBox="1"/>
          <p:nvPr/>
        </p:nvSpPr>
        <p:spPr>
          <a:xfrm>
            <a:off x="9372600" y="6139183"/>
            <a:ext cx="6581967" cy="1015663"/>
          </a:xfrm>
          <a:prstGeom prst="rect">
            <a:avLst/>
          </a:prstGeom>
          <a:solidFill>
            <a:schemeClr val="bg1"/>
          </a:solidFill>
        </p:spPr>
        <p:txBody>
          <a:bodyPr wrap="square" rtlCol="0">
            <a:spAutoFit/>
          </a:bodyPr>
          <a:lstStyle/>
          <a:p>
            <a:r>
              <a:rPr lang="en-US" sz="6000" dirty="0" smtClean="0">
                <a:latin typeface="Futura Md BT" panose="020B0602020204020303" pitchFamily="34" charset="0"/>
              </a:rPr>
              <a:t>Data Analysis</a:t>
            </a:r>
            <a:endParaRPr lang="en-US" sz="6000" dirty="0">
              <a:latin typeface="Futura Md BT" panose="020B0602020204020303" pitchFamily="34" charset="0"/>
            </a:endParaRPr>
          </a:p>
        </p:txBody>
      </p:sp>
      <p:sp>
        <p:nvSpPr>
          <p:cNvPr id="44" name="TextBox 43"/>
          <p:cNvSpPr txBox="1"/>
          <p:nvPr/>
        </p:nvSpPr>
        <p:spPr>
          <a:xfrm>
            <a:off x="11277600" y="7786448"/>
            <a:ext cx="6032763" cy="1015663"/>
          </a:xfrm>
          <a:prstGeom prst="rect">
            <a:avLst/>
          </a:prstGeom>
          <a:solidFill>
            <a:schemeClr val="bg1"/>
          </a:solidFill>
        </p:spPr>
        <p:txBody>
          <a:bodyPr wrap="square" rtlCol="0">
            <a:spAutoFit/>
          </a:bodyPr>
          <a:lstStyle/>
          <a:p>
            <a:r>
              <a:rPr lang="en-US" sz="6000" dirty="0" smtClean="0">
                <a:latin typeface="Futura Md BT" panose="020B0602020204020303" pitchFamily="34" charset="0"/>
              </a:rPr>
              <a:t>Uncover Insight</a:t>
            </a:r>
            <a:endParaRPr lang="en-US" sz="6000" dirty="0">
              <a:latin typeface="Futura Md BT" panose="020B0602020204020303"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accent1">
                  <a:lumMod val="75000"/>
                </a:schemeClr>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chemeClr val="accent1">
              <a:lumMod val="20000"/>
              <a:lumOff val="80000"/>
            </a:schemeClr>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accent1">
                  <a:lumMod val="75000"/>
                </a:schemeClr>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sp>
        <p:nvSpPr>
          <p:cNvPr id="28" name="TextBox 27"/>
          <p:cNvSpPr txBox="1"/>
          <p:nvPr/>
        </p:nvSpPr>
        <p:spPr>
          <a:xfrm>
            <a:off x="3069359" y="1383832"/>
            <a:ext cx="13928941" cy="7848302"/>
          </a:xfrm>
          <a:prstGeom prst="rect">
            <a:avLst/>
          </a:prstGeom>
          <a:noFill/>
        </p:spPr>
        <p:txBody>
          <a:bodyPr wrap="square" rtlCol="0">
            <a:spAutoFit/>
          </a:bodyPr>
          <a:lstStyle/>
          <a:p>
            <a:pPr marL="457200" indent="-457200" algn="just">
              <a:buFont typeface="Wingdings" panose="05000000000000000000" pitchFamily="2" charset="2"/>
              <a:buChar char="q"/>
            </a:pPr>
            <a:r>
              <a:rPr lang="en-US" sz="4200" dirty="0" smtClean="0">
                <a:latin typeface="Tahoma" panose="020B0604030504040204" pitchFamily="34" charset="0"/>
                <a:ea typeface="Tahoma" panose="020B0604030504040204" pitchFamily="34" charset="0"/>
                <a:cs typeface="Tahoma" panose="020B0604030504040204" pitchFamily="34" charset="0"/>
              </a:rPr>
              <a:t>I removed the Agent and Company columns in the dataset because these columns do not really interprets much information, and also, these columns consist of lots of null rows. To get a data model suitable for data analysis, it is best to have a clean and tidy dataset. </a:t>
            </a:r>
          </a:p>
          <a:p>
            <a:pPr marL="457200" indent="-457200" algn="just">
              <a:buFont typeface="Wingdings" panose="05000000000000000000" pitchFamily="2" charset="2"/>
              <a:buChar char="q"/>
            </a:pPr>
            <a:r>
              <a:rPr lang="en-US" sz="4200" dirty="0" smtClean="0">
                <a:latin typeface="Tahoma" panose="020B0604030504040204" pitchFamily="34" charset="0"/>
                <a:ea typeface="Tahoma" panose="020B0604030504040204" pitchFamily="34" charset="0"/>
                <a:cs typeface="Tahoma" panose="020B0604030504040204" pitchFamily="34" charset="0"/>
              </a:rPr>
              <a:t>However, I performed some few data feature engineering by creating custom columns and measures. I used the ‘</a:t>
            </a:r>
            <a:r>
              <a:rPr lang="en-US" sz="4200" dirty="0" err="1" smtClean="0">
                <a:latin typeface="Tahoma" panose="020B0604030504040204" pitchFamily="34" charset="0"/>
                <a:ea typeface="Tahoma" panose="020B0604030504040204" pitchFamily="34" charset="0"/>
                <a:cs typeface="Tahoma" panose="020B0604030504040204" pitchFamily="34" charset="0"/>
              </a:rPr>
              <a:t>adr</a:t>
            </a:r>
            <a:r>
              <a:rPr lang="en-US" sz="4200" dirty="0" smtClean="0">
                <a:latin typeface="Tahoma" panose="020B0604030504040204" pitchFamily="34" charset="0"/>
                <a:ea typeface="Tahoma" panose="020B0604030504040204" pitchFamily="34" charset="0"/>
                <a:cs typeface="Tahoma" panose="020B0604030504040204" pitchFamily="34" charset="0"/>
              </a:rPr>
              <a:t>’ column to generate the metrics for revenue in week nights and weekend nights by using the mathematical formula:</a:t>
            </a:r>
          </a:p>
          <a:p>
            <a:pPr algn="just"/>
            <a:r>
              <a:rPr lang="en-US" sz="4200" dirty="0" smtClean="0">
                <a:latin typeface="Tahoma" panose="020B0604030504040204" pitchFamily="34" charset="0"/>
                <a:ea typeface="Tahoma" panose="020B0604030504040204" pitchFamily="34" charset="0"/>
                <a:cs typeface="Tahoma" panose="020B0604030504040204" pitchFamily="34" charset="0"/>
              </a:rPr>
              <a:t>			</a:t>
            </a:r>
            <a:r>
              <a:rPr lang="en-US" sz="4200" b="1" dirty="0" smtClean="0">
                <a:latin typeface="Tahoma" panose="020B0604030504040204" pitchFamily="34" charset="0"/>
                <a:ea typeface="Tahoma" panose="020B0604030504040204" pitchFamily="34" charset="0"/>
                <a:cs typeface="Tahoma" panose="020B0604030504040204" pitchFamily="34" charset="0"/>
              </a:rPr>
              <a:t>	</a:t>
            </a:r>
            <a:r>
              <a:rPr lang="en-US" sz="4200" b="1" dirty="0" err="1" smtClean="0">
                <a:latin typeface="Tahoma" panose="020B0604030504040204" pitchFamily="34" charset="0"/>
                <a:ea typeface="Tahoma" panose="020B0604030504040204" pitchFamily="34" charset="0"/>
                <a:cs typeface="Tahoma" panose="020B0604030504040204" pitchFamily="34" charset="0"/>
              </a:rPr>
              <a:t>adr</a:t>
            </a:r>
            <a:r>
              <a:rPr lang="en-US" sz="4200" b="1" dirty="0" smtClean="0">
                <a:latin typeface="Tahoma" panose="020B0604030504040204" pitchFamily="34" charset="0"/>
                <a:ea typeface="Tahoma" panose="020B0604030504040204" pitchFamily="34" charset="0"/>
                <a:cs typeface="Tahoma" panose="020B0604030504040204" pitchFamily="34" charset="0"/>
              </a:rPr>
              <a:t> = revenue / stay in nights</a:t>
            </a:r>
          </a:p>
          <a:p>
            <a:pPr algn="just"/>
            <a:r>
              <a:rPr lang="en-US" sz="4200" b="1" dirty="0" smtClean="0">
                <a:latin typeface="Tahoma" panose="020B0604030504040204" pitchFamily="34" charset="0"/>
                <a:ea typeface="Tahoma" panose="020B0604030504040204" pitchFamily="34" charset="0"/>
                <a:cs typeface="Tahoma" panose="020B0604030504040204" pitchFamily="34" charset="0"/>
              </a:rPr>
              <a:t>				Hence, revenue = </a:t>
            </a:r>
            <a:r>
              <a:rPr lang="en-US" sz="4200" b="1" dirty="0" err="1" smtClean="0">
                <a:latin typeface="Tahoma" panose="020B0604030504040204" pitchFamily="34" charset="0"/>
                <a:ea typeface="Tahoma" panose="020B0604030504040204" pitchFamily="34" charset="0"/>
                <a:cs typeface="Tahoma" panose="020B0604030504040204" pitchFamily="34" charset="0"/>
              </a:rPr>
              <a:t>adr</a:t>
            </a:r>
            <a:r>
              <a:rPr lang="en-US" sz="4200" b="1" dirty="0" smtClean="0">
                <a:latin typeface="Tahoma" panose="020B0604030504040204" pitchFamily="34" charset="0"/>
                <a:ea typeface="Tahoma" panose="020B0604030504040204" pitchFamily="34" charset="0"/>
                <a:cs typeface="Tahoma" panose="020B0604030504040204" pitchFamily="34" charset="0"/>
              </a:rPr>
              <a:t> * stay in nights.</a:t>
            </a:r>
          </a:p>
        </p:txBody>
      </p:sp>
    </p:spTree>
    <p:extLst>
      <p:ext uri="{BB962C8B-B14F-4D97-AF65-F5344CB8AC3E}">
        <p14:creationId xmlns:p14="http://schemas.microsoft.com/office/powerpoint/2010/main" val="3057348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accent1">
                  <a:lumMod val="75000"/>
                </a:schemeClr>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chemeClr val="accent1">
              <a:lumMod val="20000"/>
              <a:lumOff val="80000"/>
            </a:schemeClr>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accent1">
                  <a:lumMod val="75000"/>
                </a:schemeClr>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sp>
        <p:nvSpPr>
          <p:cNvPr id="28" name="TextBox 27"/>
          <p:cNvSpPr txBox="1"/>
          <p:nvPr/>
        </p:nvSpPr>
        <p:spPr>
          <a:xfrm>
            <a:off x="3069359" y="1383832"/>
            <a:ext cx="13928941" cy="7848302"/>
          </a:xfrm>
          <a:prstGeom prst="rect">
            <a:avLst/>
          </a:prstGeom>
          <a:noFill/>
        </p:spPr>
        <p:txBody>
          <a:bodyPr wrap="square" rtlCol="0">
            <a:spAutoFit/>
          </a:bodyPr>
          <a:lstStyle/>
          <a:p>
            <a:pPr marL="457200" indent="-457200" algn="just">
              <a:buFont typeface="Wingdings" panose="05000000000000000000" pitchFamily="2" charset="2"/>
              <a:buChar char="q"/>
            </a:pPr>
            <a:r>
              <a:rPr lang="en-US" sz="4200" dirty="0">
                <a:latin typeface="Tahoma" panose="020B0604030504040204" pitchFamily="34" charset="0"/>
                <a:ea typeface="Tahoma" panose="020B0604030504040204" pitchFamily="34" charset="0"/>
                <a:cs typeface="Tahoma" panose="020B0604030504040204" pitchFamily="34" charset="0"/>
              </a:rPr>
              <a:t>Furthermore, I obtained the total revenue by summing the revenue for  both week nights and weekend nights.</a:t>
            </a:r>
          </a:p>
          <a:p>
            <a:pPr marL="457200" indent="-457200" algn="just">
              <a:buFont typeface="Wingdings" panose="05000000000000000000" pitchFamily="2" charset="2"/>
              <a:buChar char="q"/>
            </a:pPr>
            <a:r>
              <a:rPr lang="en-US" sz="4200" dirty="0">
                <a:latin typeface="Tahoma" panose="020B0604030504040204" pitchFamily="34" charset="0"/>
                <a:ea typeface="Tahoma" panose="020B0604030504040204" pitchFamily="34" charset="0"/>
                <a:cs typeface="Tahoma" panose="020B0604030504040204" pitchFamily="34" charset="0"/>
              </a:rPr>
              <a:t>In addition, I compared the reserved room column and the assigned room column to see the number of customers that were assigned the exact room the actually reserved for. I went further to analyze how this could have an effect in the customers to repeat the patronage with the hotel.</a:t>
            </a:r>
          </a:p>
          <a:p>
            <a:pPr marL="457200" indent="-457200" algn="just">
              <a:buFont typeface="Wingdings" panose="05000000000000000000" pitchFamily="2" charset="2"/>
              <a:buChar char="q"/>
            </a:pPr>
            <a:r>
              <a:rPr lang="en-US" sz="4200" dirty="0">
                <a:latin typeface="Tahoma" panose="020B0604030504040204" pitchFamily="34" charset="0"/>
                <a:ea typeface="Tahoma" panose="020B0604030504040204" pitchFamily="34" charset="0"/>
                <a:cs typeface="Tahoma" panose="020B0604030504040204" pitchFamily="34" charset="0"/>
              </a:rPr>
              <a:t>At the end, the dataset that was previously made up of 119,390 rows and 32 columns, now has 119,390 rows and 33 columns. This was used as my Data  Model for the data analysis.</a:t>
            </a:r>
            <a:endParaRPr lang="en-US" sz="4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18823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Eras Bold ITC" panose="020B0907030504020204"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2670342" y="6480309"/>
            <a:ext cx="2972219" cy="881758"/>
          </a:xfrm>
          <a:prstGeom prst="rect">
            <a:avLst/>
          </a:prstGeom>
        </p:spPr>
      </p:pic>
      <p:sp>
        <p:nvSpPr>
          <p:cNvPr id="23" name="TextBox 22"/>
          <p:cNvSpPr txBox="1"/>
          <p:nvPr/>
        </p:nvSpPr>
        <p:spPr>
          <a:xfrm>
            <a:off x="1601563" y="4499908"/>
            <a:ext cx="3943840" cy="1938992"/>
          </a:xfrm>
          <a:prstGeom prst="rect">
            <a:avLst/>
          </a:prstGeom>
          <a:noFill/>
        </p:spPr>
        <p:txBody>
          <a:bodyPr wrap="square" rtlCol="0">
            <a:spAutoFit/>
          </a:bodyPr>
          <a:lstStyle/>
          <a:p>
            <a:pPr algn="ctr"/>
            <a:r>
              <a:rPr lang="en-US" sz="6000" b="1" dirty="0" smtClean="0">
                <a:latin typeface="Futura Md BT" panose="020B0602020204020303" pitchFamily="34" charset="0"/>
              </a:rPr>
              <a:t>178</a:t>
            </a:r>
          </a:p>
          <a:p>
            <a:pPr algn="ctr"/>
            <a:r>
              <a:rPr lang="en-US" sz="6000" b="1" dirty="0" smtClean="0">
                <a:latin typeface="Futura Md BT" panose="020B0602020204020303" pitchFamily="34" charset="0"/>
              </a:rPr>
              <a:t>Countries</a:t>
            </a:r>
            <a:endParaRPr lang="en-US" sz="6000" b="1" dirty="0">
              <a:latin typeface="Futura Md BT" panose="020B0602020204020303" pitchFamily="34" charset="0"/>
            </a:endParaRPr>
          </a:p>
        </p:txBody>
      </p:sp>
      <p:sp>
        <p:nvSpPr>
          <p:cNvPr id="24" name="TextBox 23"/>
          <p:cNvSpPr txBox="1"/>
          <p:nvPr/>
        </p:nvSpPr>
        <p:spPr>
          <a:xfrm>
            <a:off x="6786372" y="4499908"/>
            <a:ext cx="3943840" cy="1938992"/>
          </a:xfrm>
          <a:prstGeom prst="rect">
            <a:avLst/>
          </a:prstGeom>
          <a:noFill/>
        </p:spPr>
        <p:txBody>
          <a:bodyPr wrap="square" rtlCol="0">
            <a:spAutoFit/>
          </a:bodyPr>
          <a:lstStyle/>
          <a:p>
            <a:pPr algn="ctr"/>
            <a:r>
              <a:rPr lang="en-US" sz="6000" b="1" dirty="0" smtClean="0">
                <a:latin typeface="Futura Md BT" panose="020B0602020204020303" pitchFamily="34" charset="0"/>
              </a:rPr>
              <a:t>221,636</a:t>
            </a:r>
          </a:p>
          <a:p>
            <a:pPr algn="ctr"/>
            <a:r>
              <a:rPr lang="en-US" sz="6000" b="1" dirty="0" smtClean="0">
                <a:latin typeface="Futura Md BT" panose="020B0602020204020303" pitchFamily="34" charset="0"/>
              </a:rPr>
              <a:t>Adults</a:t>
            </a:r>
            <a:endParaRPr lang="en-US" sz="6000" b="1" dirty="0">
              <a:latin typeface="Futura Md BT" panose="020B0602020204020303" pitchFamily="34" charset="0"/>
            </a:endParaRPr>
          </a:p>
        </p:txBody>
      </p:sp>
      <p:sp>
        <p:nvSpPr>
          <p:cNvPr id="25" name="TextBox 24"/>
          <p:cNvSpPr txBox="1"/>
          <p:nvPr/>
        </p:nvSpPr>
        <p:spPr>
          <a:xfrm>
            <a:off x="12210560" y="4576108"/>
            <a:ext cx="3943840" cy="1938992"/>
          </a:xfrm>
          <a:prstGeom prst="rect">
            <a:avLst/>
          </a:prstGeom>
          <a:noFill/>
        </p:spPr>
        <p:txBody>
          <a:bodyPr wrap="square" rtlCol="0">
            <a:spAutoFit/>
          </a:bodyPr>
          <a:lstStyle/>
          <a:p>
            <a:pPr algn="ctr"/>
            <a:r>
              <a:rPr lang="en-US" sz="6000" b="1" dirty="0" smtClean="0">
                <a:latin typeface="Futura Md BT" panose="020B0602020204020303" pitchFamily="34" charset="0"/>
              </a:rPr>
              <a:t>12403</a:t>
            </a:r>
          </a:p>
          <a:p>
            <a:pPr algn="ctr"/>
            <a:r>
              <a:rPr lang="en-US" sz="6000" b="1" dirty="0" smtClean="0">
                <a:latin typeface="Futura Md BT" panose="020B0602020204020303" pitchFamily="34" charset="0"/>
              </a:rPr>
              <a:t>Children</a:t>
            </a:r>
            <a:endParaRPr lang="en-US" sz="6000" b="1" dirty="0">
              <a:latin typeface="Futura Md BT" panose="020B0602020204020303" pitchFamily="34" charset="0"/>
            </a:endParaRPr>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360</TotalTime>
  <Words>892</Words>
  <Application>Microsoft Office PowerPoint</Application>
  <PresentationFormat>Custom</PresentationFormat>
  <Paragraphs>114</Paragraphs>
  <Slides>20</Slides>
  <Notes>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Futura Md BT</vt:lpstr>
      <vt:lpstr>Tahoma</vt:lpstr>
      <vt:lpstr>Garamond</vt:lpstr>
      <vt:lpstr>Clear Sans Regular Bold</vt:lpstr>
      <vt:lpstr>Eras Bold ITC</vt:lpstr>
      <vt:lpstr>Arial</vt:lpstr>
      <vt:lpstr>Calibri</vt:lpstr>
      <vt:lpstr>Wingdings</vt:lpstr>
      <vt:lpstr>Graphik Regular</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cp:lastModifiedBy>MY PC</cp:lastModifiedBy>
  <dcterms:created xsi:type="dcterms:W3CDTF">2006-08-16T00:00:00Z</dcterms:created>
  <dcterms:modified xsi:type="dcterms:W3CDTF">2023-07-08T20:28:45Z</dcterms:modified>
  <dc:identifier>DAEhDyfaYKE</dc:identifier>
</cp:coreProperties>
</file>